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58" r:id="rId4"/>
    <p:sldId id="270" r:id="rId5"/>
    <p:sldId id="261" r:id="rId6"/>
    <p:sldId id="264" r:id="rId7"/>
    <p:sldId id="271" r:id="rId8"/>
    <p:sldId id="259" r:id="rId9"/>
    <p:sldId id="272" r:id="rId10"/>
    <p:sldId id="273" r:id="rId11"/>
    <p:sldId id="275" r:id="rId12"/>
    <p:sldId id="274" r:id="rId13"/>
    <p:sldId id="27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2" autoAdjust="0"/>
    <p:restoredTop sz="94660"/>
  </p:normalViewPr>
  <p:slideViewPr>
    <p:cSldViewPr snapToGrid="0">
      <p:cViewPr varScale="1">
        <p:scale>
          <a:sx n="65" d="100"/>
          <a:sy n="65" d="100"/>
        </p:scale>
        <p:origin x="84" y="5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8F6C3-57D6-4477-AEC9-05D95C7C0792}" type="datetimeFigureOut">
              <a:rPr lang="en-US" smtClean="0"/>
              <a:t>11/26/2019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64578-0976-4EB1-80F0-1EBC8CC154D5}" type="slidenum">
              <a:rPr lang="en-US" smtClean="0"/>
              <a:t>‹#›</a:t>
            </a:fld>
            <a:endParaRPr lang="en-US"/>
          </a:p>
        </p:txBody>
      </p:sp>
    </p:spTree>
    <p:extLst>
      <p:ext uri="{BB962C8B-B14F-4D97-AF65-F5344CB8AC3E}">
        <p14:creationId xmlns:p14="http://schemas.microsoft.com/office/powerpoint/2010/main" val="2819990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go through a simple comparison between hosting intelligence in the client and in a service.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say you have a 1MB model file and to balance out your Intelligent System you determine you need to update this model once a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the intelligence on a server you'd have just 1MB per day to transfer the model files between servers.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then you'd need to deal with all the intelligence executions. Say you have 100,000 customers. Maybe each customer interacts with the intelligence 10 times per day, and each intelligence call includes 100KB of data (maybe an image), and you have to use CPU on your server to process everything... 100,001 MB plus compute.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on the client you have to transfer new model files to them every day,100GB a day. Then do a bit of work to gather telemetry. But executing the intelligence is cheaper and has lower latency.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About a wash in terms of cost. But there are clearly many options with some big implications.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once you get everything balanced perfectly, someone is going to come to you and say "Hey, our system is making some bad mistakes, so we have to update the intelligence faster, once per hour instead of once per day -- sound good?“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your implementation is flexible, you can accommodate and you'll have more options for achieving the Intelligent System's objectives. If not? Well, you’ll have to figure out how to achieve balance some other way, like by making the experience less forceful.</a:t>
            </a:r>
          </a:p>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9</a:t>
            </a:fld>
            <a:endParaRPr lang="en-US"/>
          </a:p>
        </p:txBody>
      </p:sp>
    </p:spTree>
    <p:extLst>
      <p:ext uri="{BB962C8B-B14F-4D97-AF65-F5344CB8AC3E}">
        <p14:creationId xmlns:p14="http://schemas.microsoft.com/office/powerpoint/2010/main" val="129685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12</a:t>
            </a:fld>
            <a:endParaRPr lang="en-US"/>
          </a:p>
        </p:txBody>
      </p:sp>
    </p:spTree>
    <p:extLst>
      <p:ext uri="{BB962C8B-B14F-4D97-AF65-F5344CB8AC3E}">
        <p14:creationId xmlns:p14="http://schemas.microsoft.com/office/powerpoint/2010/main" val="295373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29F5-C22E-46DA-8257-925D3D7B89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F476F1-9062-46A2-AB44-8F0B3F001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90D72B-AFFC-48F6-9C8E-2C200DA6BCF7}"/>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62DA38EE-3E4C-4523-9A63-D8BDCA3DF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DEAEA-E1B6-4012-89E8-6E59233F8B56}"/>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71344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064F-E5BB-4F55-97ED-9D73C59EB4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30978B-73C0-4B23-BA41-9A844177DC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3D557-183F-4ABD-B7CB-EE67AF33341A}"/>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BA76F1DA-70C6-4F5E-B9B1-4DBAFB905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C090E-98EB-4D58-8AFD-CF902EC6E529}"/>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9004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78AD3A-563F-488D-BB6A-758EFC55EE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4822A7-2834-4C9A-BE28-8342E95DAA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99782-4EEF-4311-BF8D-E3DD29C3331F}"/>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2439AF1C-8021-4F4F-A577-C7886C6AF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0F3F9-A5E5-442D-877F-153475C68671}"/>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84928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8FB1-0B78-479B-A7E7-F5CF16224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14436D-172A-4A59-ACB8-21D3430F51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FFA68-616B-4B6D-8D57-F3A97E9DE28E}"/>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AFA81A33-73D8-4168-9645-AA2F98339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5C0AD-B7EE-486A-AAFB-7CDF306B522A}"/>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36921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56FB-CB76-4BEE-8A14-C212FAEF4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6E57AD-5E66-4025-B1AC-3A1FFCFF8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768319-2634-4C03-8568-A8142C976CE7}"/>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68C19AB9-9B1D-4876-A1F9-B1531EAC7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3DD93-BCC8-4F82-839E-0A30BECF764B}"/>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251606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C5F52-2946-4AFC-8873-E078376A43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78B12-55CB-461D-A0E1-05BB6460C9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C0AE98-E72A-4524-9360-B558060FA4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05BD3B-AF85-4B0C-BB26-164F8FA69DD6}"/>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6" name="Footer Placeholder 5">
            <a:extLst>
              <a:ext uri="{FF2B5EF4-FFF2-40B4-BE49-F238E27FC236}">
                <a16:creationId xmlns:a16="http://schemas.microsoft.com/office/drawing/2014/main" id="{D2012AE3-67A7-4E6B-94D3-BD364C35F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57C226-EBB1-42E5-832D-612EA970A76B}"/>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233585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89AA-A03C-482A-896E-9228789E8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188D00-A6A3-4E51-B72F-C3940D806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76DC31-34BD-4B2B-BD0F-CE85420740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35709D-D828-4DEA-8F40-E7DD2FF37F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3D2FF1-C6E5-4566-9E0F-1A2B468B69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13679A-2AFF-4E23-947B-BFCBCC856B92}"/>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8" name="Footer Placeholder 7">
            <a:extLst>
              <a:ext uri="{FF2B5EF4-FFF2-40B4-BE49-F238E27FC236}">
                <a16:creationId xmlns:a16="http://schemas.microsoft.com/office/drawing/2014/main" id="{E61BAA89-7801-4D6B-9B56-EC56701AC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A146D-74D0-475A-AC85-A4255353B65C}"/>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41793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F7E8-3477-43D1-99F6-F30BF2B7CB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575C4-B883-4998-956B-67036F33ACE3}"/>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4" name="Footer Placeholder 3">
            <a:extLst>
              <a:ext uri="{FF2B5EF4-FFF2-40B4-BE49-F238E27FC236}">
                <a16:creationId xmlns:a16="http://schemas.microsoft.com/office/drawing/2014/main" id="{1B2A0D4D-762C-4118-A9AF-8F37DA7E00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1DBAE0-60E1-4AF1-A508-822C69E98C99}"/>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8097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E0AF5-2FDA-46F3-B0DC-40C9635AE254}"/>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3" name="Footer Placeholder 2">
            <a:extLst>
              <a:ext uri="{FF2B5EF4-FFF2-40B4-BE49-F238E27FC236}">
                <a16:creationId xmlns:a16="http://schemas.microsoft.com/office/drawing/2014/main" id="{488005BD-0571-4CFF-BDF4-D4369855F5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1B80B9-81D5-4EDA-8241-6E370A702AAC}"/>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05805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DDDC-8314-4FBE-887F-082FD913A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3E937E-97F9-4E27-B861-55917DC42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27EBF7-7F66-4176-A41D-B1B8175D1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E922F-FE43-44B8-B0DD-C6127159E8CD}"/>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6" name="Footer Placeholder 5">
            <a:extLst>
              <a:ext uri="{FF2B5EF4-FFF2-40B4-BE49-F238E27FC236}">
                <a16:creationId xmlns:a16="http://schemas.microsoft.com/office/drawing/2014/main" id="{8E5D0434-C87C-47F1-95DB-0DE241A993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19AB2-FFC5-4C78-8516-95A36ADC8A53}"/>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402029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0EA1-D8E9-480B-BA6A-790709D86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CA1E38-73C8-4F96-8B35-722458A03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A16D4A-26CE-4504-AFD1-F3831E1AA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E25EC-F24A-47EA-861D-9E66264EF59B}"/>
              </a:ext>
            </a:extLst>
          </p:cNvPr>
          <p:cNvSpPr>
            <a:spLocks noGrp="1"/>
          </p:cNvSpPr>
          <p:nvPr>
            <p:ph type="dt" sz="half" idx="10"/>
          </p:nvPr>
        </p:nvSpPr>
        <p:spPr/>
        <p:txBody>
          <a:bodyPr/>
          <a:lstStyle/>
          <a:p>
            <a:fld id="{54C8A6CA-FE40-40FE-93D9-C66C75065D1E}" type="datetimeFigureOut">
              <a:rPr lang="en-US" smtClean="0"/>
              <a:t>11/26/2019</a:t>
            </a:fld>
            <a:endParaRPr lang="en-US"/>
          </a:p>
        </p:txBody>
      </p:sp>
      <p:sp>
        <p:nvSpPr>
          <p:cNvPr id="6" name="Footer Placeholder 5">
            <a:extLst>
              <a:ext uri="{FF2B5EF4-FFF2-40B4-BE49-F238E27FC236}">
                <a16:creationId xmlns:a16="http://schemas.microsoft.com/office/drawing/2014/main" id="{169C40AD-5E2A-43AF-B158-705CDD7F6B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A99ED-D1EF-443A-B833-CC0433E92494}"/>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08846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6FB4F-5A43-4342-B135-ED9F0B31B0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7863E6-E66E-4CF2-88A5-54C3681E35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06751-9C59-4464-9AB0-9FE350FDA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8A6CA-FE40-40FE-93D9-C66C75065D1E}" type="datetimeFigureOut">
              <a:rPr lang="en-US" smtClean="0"/>
              <a:t>11/26/2019</a:t>
            </a:fld>
            <a:endParaRPr lang="en-US"/>
          </a:p>
        </p:txBody>
      </p:sp>
      <p:sp>
        <p:nvSpPr>
          <p:cNvPr id="5" name="Footer Placeholder 4">
            <a:extLst>
              <a:ext uri="{FF2B5EF4-FFF2-40B4-BE49-F238E27FC236}">
                <a16:creationId xmlns:a16="http://schemas.microsoft.com/office/drawing/2014/main" id="{06A3CC10-C70E-43D6-A1B5-7AD43EA4C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1252DE-432B-400F-8248-7F914B394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0144-8649-43F8-8AB7-ADE550D422D6}" type="slidenum">
              <a:rPr lang="en-US" smtClean="0"/>
              <a:t>‹#›</a:t>
            </a:fld>
            <a:endParaRPr lang="en-US"/>
          </a:p>
        </p:txBody>
      </p:sp>
    </p:spTree>
    <p:extLst>
      <p:ext uri="{BB962C8B-B14F-4D97-AF65-F5344CB8AC3E}">
        <p14:creationId xmlns:p14="http://schemas.microsoft.com/office/powerpoint/2010/main" val="154787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4.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hyperlink" Target="https://www.microsoft.com/en-us/research/wp-content/uploads/2016/02/MSR-TR-2010-82.pdf" TargetMode="External"/><Relationship Id="rId2" Type="http://schemas.openxmlformats.org/officeDocument/2006/relationships/image" Target="../media/image23.png"/><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30.pn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8526-F813-4BE2-BE9B-F30F8388B534}"/>
              </a:ext>
            </a:extLst>
          </p:cNvPr>
          <p:cNvSpPr>
            <a:spLocks noGrp="1"/>
          </p:cNvSpPr>
          <p:nvPr>
            <p:ph type="ctrTitle"/>
          </p:nvPr>
        </p:nvSpPr>
        <p:spPr>
          <a:xfrm>
            <a:off x="1524000" y="1122363"/>
            <a:ext cx="9144000" cy="2387600"/>
          </a:xfrm>
        </p:spPr>
        <p:txBody>
          <a:bodyPr/>
          <a:lstStyle/>
          <a:p>
            <a:r>
              <a:rPr lang="en-US" dirty="0"/>
              <a:t>ML Design Pattern:</a:t>
            </a:r>
            <a:br>
              <a:rPr lang="en-US" dirty="0"/>
            </a:br>
            <a:r>
              <a:rPr lang="en-US" dirty="0"/>
              <a:t>Ranking</a:t>
            </a:r>
          </a:p>
        </p:txBody>
      </p:sp>
      <p:sp>
        <p:nvSpPr>
          <p:cNvPr id="3" name="Subtitle 2">
            <a:extLst>
              <a:ext uri="{FF2B5EF4-FFF2-40B4-BE49-F238E27FC236}">
                <a16:creationId xmlns:a16="http://schemas.microsoft.com/office/drawing/2014/main" id="{D00BE47B-A9BC-4FB9-B396-461D8008BDAB}"/>
              </a:ext>
            </a:extLst>
          </p:cNvPr>
          <p:cNvSpPr>
            <a:spLocks noGrp="1"/>
          </p:cNvSpPr>
          <p:nvPr>
            <p:ph type="subTitle" idx="1"/>
          </p:nvPr>
        </p:nvSpPr>
        <p:spPr>
          <a:xfrm>
            <a:off x="1524000" y="3645578"/>
            <a:ext cx="9144000" cy="1655762"/>
          </a:xfrm>
        </p:spPr>
        <p:txBody>
          <a:bodyPr/>
          <a:lstStyle/>
          <a:p>
            <a:r>
              <a:rPr lang="en-US" dirty="0"/>
              <a:t>Geoff Hulten</a:t>
            </a:r>
          </a:p>
        </p:txBody>
      </p:sp>
    </p:spTree>
    <p:extLst>
      <p:ext uri="{BB962C8B-B14F-4D97-AF65-F5344CB8AC3E}">
        <p14:creationId xmlns:p14="http://schemas.microsoft.com/office/powerpoint/2010/main" val="384982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E79E-86F7-4D15-99E2-49F405735AFF}"/>
              </a:ext>
            </a:extLst>
          </p:cNvPr>
          <p:cNvSpPr>
            <a:spLocks noGrp="1"/>
          </p:cNvSpPr>
          <p:nvPr>
            <p:ph type="title"/>
          </p:nvPr>
        </p:nvSpPr>
        <p:spPr>
          <a:xfrm>
            <a:off x="838200" y="365126"/>
            <a:ext cx="10515600" cy="748058"/>
          </a:xfrm>
        </p:spPr>
        <p:txBody>
          <a:bodyPr/>
          <a:lstStyle/>
          <a:p>
            <a:r>
              <a:rPr lang="en-US" dirty="0"/>
              <a:t>Places Intelligence can Live</a:t>
            </a:r>
          </a:p>
        </p:txBody>
      </p:sp>
      <p:graphicFrame>
        <p:nvGraphicFramePr>
          <p:cNvPr id="4" name="Table 3">
            <a:extLst>
              <a:ext uri="{FF2B5EF4-FFF2-40B4-BE49-F238E27FC236}">
                <a16:creationId xmlns:a16="http://schemas.microsoft.com/office/drawing/2014/main" id="{2B920560-4494-4E75-829D-9021D3BC9129}"/>
              </a:ext>
            </a:extLst>
          </p:cNvPr>
          <p:cNvGraphicFramePr>
            <a:graphicFrameLocks noGrp="1"/>
          </p:cNvGraphicFramePr>
          <p:nvPr>
            <p:extLst>
              <p:ext uri="{D42A27DB-BD31-4B8C-83A1-F6EECF244321}">
                <p14:modId xmlns:p14="http://schemas.microsoft.com/office/powerpoint/2010/main" val="2752928634"/>
              </p:ext>
            </p:extLst>
          </p:nvPr>
        </p:nvGraphicFramePr>
        <p:xfrm>
          <a:off x="1497496" y="1427587"/>
          <a:ext cx="8865705" cy="640080"/>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137212186"/>
                    </a:ext>
                  </a:extLst>
                </a:gridCol>
                <a:gridCol w="1773141">
                  <a:extLst>
                    <a:ext uri="{9D8B030D-6E8A-4147-A177-3AD203B41FA5}">
                      <a16:colId xmlns:a16="http://schemas.microsoft.com/office/drawing/2014/main" val="2509035088"/>
                    </a:ext>
                  </a:extLst>
                </a:gridCol>
                <a:gridCol w="1773141">
                  <a:extLst>
                    <a:ext uri="{9D8B030D-6E8A-4147-A177-3AD203B41FA5}">
                      <a16:colId xmlns:a16="http://schemas.microsoft.com/office/drawing/2014/main" val="3098424978"/>
                    </a:ext>
                  </a:extLst>
                </a:gridCol>
                <a:gridCol w="1773141">
                  <a:extLst>
                    <a:ext uri="{9D8B030D-6E8A-4147-A177-3AD203B41FA5}">
                      <a16:colId xmlns:a16="http://schemas.microsoft.com/office/drawing/2014/main" val="3541263172"/>
                    </a:ext>
                  </a:extLst>
                </a:gridCol>
                <a:gridCol w="1773141">
                  <a:extLst>
                    <a:ext uri="{9D8B030D-6E8A-4147-A177-3AD203B41FA5}">
                      <a16:colId xmlns:a16="http://schemas.microsoft.com/office/drawing/2014/main" val="1393612825"/>
                    </a:ext>
                  </a:extLst>
                </a:gridCol>
              </a:tblGrid>
              <a:tr h="564542">
                <a:tc>
                  <a:txBody>
                    <a:bodyPr/>
                    <a:lstStyle/>
                    <a:p>
                      <a:pPr algn="ctr"/>
                      <a:r>
                        <a:rPr lang="en-US" sz="1800" b="1" dirty="0"/>
                        <a:t>Where it Lives</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Updating</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Execution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Cost of Operation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Offline?</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760775"/>
                  </a:ext>
                </a:extLst>
              </a:tr>
            </a:tbl>
          </a:graphicData>
        </a:graphic>
      </p:graphicFrame>
      <p:graphicFrame>
        <p:nvGraphicFramePr>
          <p:cNvPr id="3" name="Table 2">
            <a:extLst>
              <a:ext uri="{FF2B5EF4-FFF2-40B4-BE49-F238E27FC236}">
                <a16:creationId xmlns:a16="http://schemas.microsoft.com/office/drawing/2014/main" id="{8F62153C-1A61-47C3-B9DD-008D8189DE86}"/>
              </a:ext>
            </a:extLst>
          </p:cNvPr>
          <p:cNvGraphicFramePr>
            <a:graphicFrameLocks noGrp="1"/>
          </p:cNvGraphicFramePr>
          <p:nvPr>
            <p:extLst>
              <p:ext uri="{D42A27DB-BD31-4B8C-83A1-F6EECF244321}">
                <p14:modId xmlns:p14="http://schemas.microsoft.com/office/powerpoint/2010/main" val="1502417811"/>
              </p:ext>
            </p:extLst>
          </p:nvPr>
        </p:nvGraphicFramePr>
        <p:xfrm>
          <a:off x="1497496" y="2067667"/>
          <a:ext cx="8865705" cy="790359"/>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171593006"/>
                    </a:ext>
                  </a:extLst>
                </a:gridCol>
                <a:gridCol w="1773141">
                  <a:extLst>
                    <a:ext uri="{9D8B030D-6E8A-4147-A177-3AD203B41FA5}">
                      <a16:colId xmlns:a16="http://schemas.microsoft.com/office/drawing/2014/main" val="415642692"/>
                    </a:ext>
                  </a:extLst>
                </a:gridCol>
                <a:gridCol w="1773141">
                  <a:extLst>
                    <a:ext uri="{9D8B030D-6E8A-4147-A177-3AD203B41FA5}">
                      <a16:colId xmlns:a16="http://schemas.microsoft.com/office/drawing/2014/main" val="3792258395"/>
                    </a:ext>
                  </a:extLst>
                </a:gridCol>
                <a:gridCol w="1773141">
                  <a:extLst>
                    <a:ext uri="{9D8B030D-6E8A-4147-A177-3AD203B41FA5}">
                      <a16:colId xmlns:a16="http://schemas.microsoft.com/office/drawing/2014/main" val="2953280500"/>
                    </a:ext>
                  </a:extLst>
                </a:gridCol>
                <a:gridCol w="1773141">
                  <a:extLst>
                    <a:ext uri="{9D8B030D-6E8A-4147-A177-3AD203B41FA5}">
                      <a16:colId xmlns:a16="http://schemas.microsoft.com/office/drawing/2014/main" val="2978749977"/>
                    </a:ext>
                  </a:extLst>
                </a:gridCol>
              </a:tblGrid>
              <a:tr h="790359">
                <a:tc>
                  <a:txBody>
                    <a:bodyPr/>
                    <a:lstStyle/>
                    <a:p>
                      <a:pPr algn="ctr"/>
                      <a:r>
                        <a:rPr lang="en-US" dirty="0"/>
                        <a:t>Static in Product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Poor</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Excellent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Cheap</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Yes</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43286456"/>
                  </a:ext>
                </a:extLst>
              </a:tr>
            </a:tbl>
          </a:graphicData>
        </a:graphic>
      </p:graphicFrame>
      <p:graphicFrame>
        <p:nvGraphicFramePr>
          <p:cNvPr id="5" name="Table 4">
            <a:extLst>
              <a:ext uri="{FF2B5EF4-FFF2-40B4-BE49-F238E27FC236}">
                <a16:creationId xmlns:a16="http://schemas.microsoft.com/office/drawing/2014/main" id="{67BB199C-2D4C-4B83-9FF9-1B94381FDC9C}"/>
              </a:ext>
            </a:extLst>
          </p:cNvPr>
          <p:cNvGraphicFramePr>
            <a:graphicFrameLocks noGrp="1"/>
          </p:cNvGraphicFramePr>
          <p:nvPr>
            <p:extLst>
              <p:ext uri="{D42A27DB-BD31-4B8C-83A1-F6EECF244321}">
                <p14:modId xmlns:p14="http://schemas.microsoft.com/office/powerpoint/2010/main" val="1411884742"/>
              </p:ext>
            </p:extLst>
          </p:nvPr>
        </p:nvGraphicFramePr>
        <p:xfrm>
          <a:off x="1497495" y="2858026"/>
          <a:ext cx="8865705" cy="112908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688027275"/>
                    </a:ext>
                  </a:extLst>
                </a:gridCol>
                <a:gridCol w="1773141">
                  <a:extLst>
                    <a:ext uri="{9D8B030D-6E8A-4147-A177-3AD203B41FA5}">
                      <a16:colId xmlns:a16="http://schemas.microsoft.com/office/drawing/2014/main" val="2188174217"/>
                    </a:ext>
                  </a:extLst>
                </a:gridCol>
                <a:gridCol w="1773141">
                  <a:extLst>
                    <a:ext uri="{9D8B030D-6E8A-4147-A177-3AD203B41FA5}">
                      <a16:colId xmlns:a16="http://schemas.microsoft.com/office/drawing/2014/main" val="1478470499"/>
                    </a:ext>
                  </a:extLst>
                </a:gridCol>
                <a:gridCol w="1773141">
                  <a:extLst>
                    <a:ext uri="{9D8B030D-6E8A-4147-A177-3AD203B41FA5}">
                      <a16:colId xmlns:a16="http://schemas.microsoft.com/office/drawing/2014/main" val="1169486390"/>
                    </a:ext>
                  </a:extLst>
                </a:gridCol>
                <a:gridCol w="1773141">
                  <a:extLst>
                    <a:ext uri="{9D8B030D-6E8A-4147-A177-3AD203B41FA5}">
                      <a16:colId xmlns:a16="http://schemas.microsoft.com/office/drawing/2014/main" val="2061281304"/>
                    </a:ext>
                  </a:extLst>
                </a:gridCol>
              </a:tblGrid>
              <a:tr h="1129084">
                <a:tc>
                  <a:txBody>
                    <a:bodyPr/>
                    <a:lstStyle/>
                    <a:p>
                      <a:pPr algn="ctr"/>
                      <a:r>
                        <a:rPr lang="en-US" dirty="0"/>
                        <a:t>Client Side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Excellent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Based on update rate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Yes</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565218066"/>
                  </a:ext>
                </a:extLst>
              </a:tr>
            </a:tbl>
          </a:graphicData>
        </a:graphic>
      </p:graphicFrame>
      <p:graphicFrame>
        <p:nvGraphicFramePr>
          <p:cNvPr id="6" name="Table 5">
            <a:extLst>
              <a:ext uri="{FF2B5EF4-FFF2-40B4-BE49-F238E27FC236}">
                <a16:creationId xmlns:a16="http://schemas.microsoft.com/office/drawing/2014/main" id="{FEFDE5A4-2295-4873-AD02-206F0548BE4B}"/>
              </a:ext>
            </a:extLst>
          </p:cNvPr>
          <p:cNvGraphicFramePr>
            <a:graphicFrameLocks noGrp="1"/>
          </p:cNvGraphicFramePr>
          <p:nvPr>
            <p:extLst>
              <p:ext uri="{D42A27DB-BD31-4B8C-83A1-F6EECF244321}">
                <p14:modId xmlns:p14="http://schemas.microsoft.com/office/powerpoint/2010/main" val="1299481207"/>
              </p:ext>
            </p:extLst>
          </p:nvPr>
        </p:nvGraphicFramePr>
        <p:xfrm>
          <a:off x="1497494" y="3987110"/>
          <a:ext cx="8865705" cy="790359"/>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108255564"/>
                    </a:ext>
                  </a:extLst>
                </a:gridCol>
                <a:gridCol w="1773141">
                  <a:extLst>
                    <a:ext uri="{9D8B030D-6E8A-4147-A177-3AD203B41FA5}">
                      <a16:colId xmlns:a16="http://schemas.microsoft.com/office/drawing/2014/main" val="3395884429"/>
                    </a:ext>
                  </a:extLst>
                </a:gridCol>
                <a:gridCol w="1773141">
                  <a:extLst>
                    <a:ext uri="{9D8B030D-6E8A-4147-A177-3AD203B41FA5}">
                      <a16:colId xmlns:a16="http://schemas.microsoft.com/office/drawing/2014/main" val="3991919412"/>
                    </a:ext>
                  </a:extLst>
                </a:gridCol>
                <a:gridCol w="1773141">
                  <a:extLst>
                    <a:ext uri="{9D8B030D-6E8A-4147-A177-3AD203B41FA5}">
                      <a16:colId xmlns:a16="http://schemas.microsoft.com/office/drawing/2014/main" val="2478236776"/>
                    </a:ext>
                  </a:extLst>
                </a:gridCol>
                <a:gridCol w="1773141">
                  <a:extLst>
                    <a:ext uri="{9D8B030D-6E8A-4147-A177-3AD203B41FA5}">
                      <a16:colId xmlns:a16="http://schemas.microsoft.com/office/drawing/2014/main" val="1672111942"/>
                    </a:ext>
                  </a:extLst>
                </a:gridCol>
              </a:tblGrid>
              <a:tr h="790359">
                <a:tc>
                  <a:txBody>
                    <a:bodyPr/>
                    <a:lstStyle/>
                    <a:p>
                      <a:pPr algn="ctr"/>
                      <a:r>
                        <a:rPr lang="en-US" dirty="0"/>
                        <a:t>Server-Centric</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Good</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Internet Roundtrip</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Can be high</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No</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24139451"/>
                  </a:ext>
                </a:extLst>
              </a:tr>
            </a:tbl>
          </a:graphicData>
        </a:graphic>
      </p:graphicFrame>
      <p:graphicFrame>
        <p:nvGraphicFramePr>
          <p:cNvPr id="11" name="Table 10">
            <a:extLst>
              <a:ext uri="{FF2B5EF4-FFF2-40B4-BE49-F238E27FC236}">
                <a16:creationId xmlns:a16="http://schemas.microsoft.com/office/drawing/2014/main" id="{33C186EF-CAA9-4AC1-AD37-BDBB7F588984}"/>
              </a:ext>
            </a:extLst>
          </p:cNvPr>
          <p:cNvGraphicFramePr>
            <a:graphicFrameLocks noGrp="1"/>
          </p:cNvGraphicFramePr>
          <p:nvPr>
            <p:extLst>
              <p:ext uri="{D42A27DB-BD31-4B8C-83A1-F6EECF244321}">
                <p14:modId xmlns:p14="http://schemas.microsoft.com/office/powerpoint/2010/main" val="2413536118"/>
              </p:ext>
            </p:extLst>
          </p:nvPr>
        </p:nvGraphicFramePr>
        <p:xfrm>
          <a:off x="1497492" y="5229103"/>
          <a:ext cx="8865705" cy="45163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558518981"/>
                    </a:ext>
                  </a:extLst>
                </a:gridCol>
                <a:gridCol w="1773141">
                  <a:extLst>
                    <a:ext uri="{9D8B030D-6E8A-4147-A177-3AD203B41FA5}">
                      <a16:colId xmlns:a16="http://schemas.microsoft.com/office/drawing/2014/main" val="1598262367"/>
                    </a:ext>
                  </a:extLst>
                </a:gridCol>
                <a:gridCol w="1773141">
                  <a:extLst>
                    <a:ext uri="{9D8B030D-6E8A-4147-A177-3AD203B41FA5}">
                      <a16:colId xmlns:a16="http://schemas.microsoft.com/office/drawing/2014/main" val="1274900505"/>
                    </a:ext>
                  </a:extLst>
                </a:gridCol>
                <a:gridCol w="1773141">
                  <a:extLst>
                    <a:ext uri="{9D8B030D-6E8A-4147-A177-3AD203B41FA5}">
                      <a16:colId xmlns:a16="http://schemas.microsoft.com/office/drawing/2014/main" val="2793573709"/>
                    </a:ext>
                  </a:extLst>
                </a:gridCol>
                <a:gridCol w="1773141">
                  <a:extLst>
                    <a:ext uri="{9D8B030D-6E8A-4147-A177-3AD203B41FA5}">
                      <a16:colId xmlns:a16="http://schemas.microsoft.com/office/drawing/2014/main" val="2069108231"/>
                    </a:ext>
                  </a:extLst>
                </a:gridCol>
              </a:tblGrid>
              <a:tr h="451634">
                <a:tc>
                  <a:txBody>
                    <a:bodyPr/>
                    <a:lstStyle/>
                    <a:p>
                      <a:pPr algn="ctr"/>
                      <a:r>
                        <a:rPr lang="en-US" dirty="0"/>
                        <a:t>Hybrid</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extLst>
                  <a:ext uri="{0D108BD9-81ED-4DB2-BD59-A6C34878D82A}">
                    <a16:rowId xmlns:a16="http://schemas.microsoft.com/office/drawing/2014/main" val="690165059"/>
                  </a:ext>
                </a:extLst>
              </a:tr>
            </a:tbl>
          </a:graphicData>
        </a:graphic>
      </p:graphicFrame>
      <p:graphicFrame>
        <p:nvGraphicFramePr>
          <p:cNvPr id="12" name="Table 11">
            <a:extLst>
              <a:ext uri="{FF2B5EF4-FFF2-40B4-BE49-F238E27FC236}">
                <a16:creationId xmlns:a16="http://schemas.microsoft.com/office/drawing/2014/main" id="{6240C6A5-F217-4B3B-9466-FD1C54F61C11}"/>
              </a:ext>
            </a:extLst>
          </p:cNvPr>
          <p:cNvGraphicFramePr>
            <a:graphicFrameLocks noGrp="1"/>
          </p:cNvGraphicFramePr>
          <p:nvPr>
            <p:extLst>
              <p:ext uri="{D42A27DB-BD31-4B8C-83A1-F6EECF244321}">
                <p14:modId xmlns:p14="http://schemas.microsoft.com/office/powerpoint/2010/main" val="3262486007"/>
              </p:ext>
            </p:extLst>
          </p:nvPr>
        </p:nvGraphicFramePr>
        <p:xfrm>
          <a:off x="1497493" y="4777469"/>
          <a:ext cx="8865705" cy="45163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101125696"/>
                    </a:ext>
                  </a:extLst>
                </a:gridCol>
                <a:gridCol w="1773141">
                  <a:extLst>
                    <a:ext uri="{9D8B030D-6E8A-4147-A177-3AD203B41FA5}">
                      <a16:colId xmlns:a16="http://schemas.microsoft.com/office/drawing/2014/main" val="3574008187"/>
                    </a:ext>
                  </a:extLst>
                </a:gridCol>
                <a:gridCol w="1773141">
                  <a:extLst>
                    <a:ext uri="{9D8B030D-6E8A-4147-A177-3AD203B41FA5}">
                      <a16:colId xmlns:a16="http://schemas.microsoft.com/office/drawing/2014/main" val="3260819095"/>
                    </a:ext>
                  </a:extLst>
                </a:gridCol>
                <a:gridCol w="1773141">
                  <a:extLst>
                    <a:ext uri="{9D8B030D-6E8A-4147-A177-3AD203B41FA5}">
                      <a16:colId xmlns:a16="http://schemas.microsoft.com/office/drawing/2014/main" val="3858106692"/>
                    </a:ext>
                  </a:extLst>
                </a:gridCol>
                <a:gridCol w="1773141">
                  <a:extLst>
                    <a:ext uri="{9D8B030D-6E8A-4147-A177-3AD203B41FA5}">
                      <a16:colId xmlns:a16="http://schemas.microsoft.com/office/drawing/2014/main" val="1818837708"/>
                    </a:ext>
                  </a:extLst>
                </a:gridCol>
              </a:tblGrid>
              <a:tr h="451634">
                <a:tc>
                  <a:txBody>
                    <a:bodyPr/>
                    <a:lstStyle/>
                    <a:p>
                      <a:pPr algn="ctr"/>
                      <a:r>
                        <a:rPr lang="en-US" dirty="0"/>
                        <a:t>Back-end</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Partial</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9587165"/>
                  </a:ext>
                </a:extLst>
              </a:tr>
            </a:tbl>
          </a:graphicData>
        </a:graphic>
      </p:graphicFrame>
    </p:spTree>
    <p:extLst>
      <p:ext uri="{BB962C8B-B14F-4D97-AF65-F5344CB8AC3E}">
        <p14:creationId xmlns:p14="http://schemas.microsoft.com/office/powerpoint/2010/main" val="161898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5575060" cy="617771"/>
          </a:xfrm>
        </p:spPr>
        <p:txBody>
          <a:bodyPr>
            <a:normAutofit fontScale="90000"/>
          </a:bodyPr>
          <a:lstStyle/>
          <a:p>
            <a:r>
              <a:rPr lang="en-US" dirty="0"/>
              <a:t>Where the Models Live</a:t>
            </a:r>
          </a:p>
        </p:txBody>
      </p:sp>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sp>
        <p:nvSpPr>
          <p:cNvPr id="37" name="TextBox 36">
            <a:extLst>
              <a:ext uri="{FF2B5EF4-FFF2-40B4-BE49-F238E27FC236}">
                <a16:creationId xmlns:a16="http://schemas.microsoft.com/office/drawing/2014/main" id="{CF5DB212-6ABD-48E5-8830-A07088F8F3AA}"/>
              </a:ext>
            </a:extLst>
          </p:cNvPr>
          <p:cNvSpPr txBox="1"/>
          <p:nvPr/>
        </p:nvSpPr>
        <p:spPr>
          <a:xfrm>
            <a:off x="1411757" y="1706270"/>
            <a:ext cx="1538755" cy="369332"/>
          </a:xfrm>
          <a:prstGeom prst="rect">
            <a:avLst/>
          </a:prstGeom>
          <a:noFill/>
        </p:spPr>
        <p:txBody>
          <a:bodyPr wrap="none" rtlCol="0">
            <a:spAutoFit/>
          </a:bodyPr>
          <a:lstStyle/>
          <a:p>
            <a:pPr algn="ctr"/>
            <a:r>
              <a:rPr lang="en-US" dirty="0"/>
              <a:t>Query Engines</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2">
            <a:alphaModFix amt="90000"/>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713E7F49-6474-42F2-B71D-AEC26091E612}"/>
              </a:ext>
            </a:extLst>
          </p:cNvPr>
          <p:cNvSpPr txBox="1"/>
          <p:nvPr/>
        </p:nvSpPr>
        <p:spPr>
          <a:xfrm>
            <a:off x="8118590" y="3459618"/>
            <a:ext cx="2340577"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a:p>
            <a:r>
              <a:rPr lang="en-US" dirty="0">
                <a:solidFill>
                  <a:schemeClr val="bg1">
                    <a:lumMod val="50000"/>
                  </a:schemeClr>
                </a:solidFill>
              </a:rPr>
              <a:t>   </a:t>
            </a:r>
            <a:r>
              <a:rPr lang="en-US" b="1" dirty="0">
                <a:solidFill>
                  <a:schemeClr val="bg1">
                    <a:lumMod val="50000"/>
                  </a:schemeClr>
                </a:solidFill>
              </a:rPr>
              <a:t>Client Side</a:t>
            </a:r>
          </a:p>
          <a:p>
            <a:r>
              <a:rPr lang="en-US" dirty="0">
                <a:solidFill>
                  <a:schemeClr val="bg1">
                    <a:lumMod val="50000"/>
                  </a:schemeClr>
                </a:solidFill>
              </a:rPr>
              <a:t>   Reduce server traffic</a:t>
            </a:r>
          </a:p>
          <a:p>
            <a:r>
              <a:rPr lang="en-US" dirty="0">
                <a:solidFill>
                  <a:schemeClr val="bg1">
                    <a:lumMod val="50000"/>
                  </a:schemeClr>
                </a:solidFill>
              </a:rPr>
              <a:t>   Preserve user privacy</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1"/>
          </p:cNvCxnSpPr>
          <p:nvPr/>
        </p:nvCxnSpPr>
        <p:spPr>
          <a:xfrm flipH="1" flipV="1">
            <a:off x="7174036" y="2973435"/>
            <a:ext cx="944554" cy="10863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3397340"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Engines:</a:t>
            </a:r>
          </a:p>
          <a:p>
            <a:r>
              <a:rPr lang="en-US" dirty="0">
                <a:solidFill>
                  <a:schemeClr val="bg1">
                    <a:lumMod val="50000"/>
                  </a:schemeClr>
                </a:solidFill>
              </a:rPr>
              <a:t>  </a:t>
            </a:r>
            <a:r>
              <a:rPr lang="en-US" b="1" dirty="0">
                <a:solidFill>
                  <a:schemeClr val="bg1">
                    <a:lumMod val="50000"/>
                  </a:schemeClr>
                </a:solidFill>
              </a:rPr>
              <a:t>Hybrid</a:t>
            </a:r>
          </a:p>
          <a:p>
            <a:r>
              <a:rPr lang="en-US" dirty="0">
                <a:solidFill>
                  <a:schemeClr val="bg1">
                    <a:lumMod val="50000"/>
                  </a:schemeClr>
                </a:solidFill>
              </a:rPr>
              <a:t>  Backend: Cache common queries</a:t>
            </a:r>
          </a:p>
          <a:p>
            <a:r>
              <a:rPr lang="en-US" dirty="0">
                <a:solidFill>
                  <a:schemeClr val="bg1">
                    <a:lumMod val="50000"/>
                  </a:schemeClr>
                </a:solidFill>
              </a:rPr>
              <a:t>  Server Centric: Tail queries</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9"/>
            <a:ext cx="704346" cy="8407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4591516" y="5298425"/>
            <a:ext cx="6263297" cy="923330"/>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Ranker:</a:t>
            </a:r>
          </a:p>
          <a:p>
            <a:r>
              <a:rPr lang="en-US" dirty="0">
                <a:solidFill>
                  <a:schemeClr val="bg1">
                    <a:lumMod val="50000"/>
                  </a:schemeClr>
                </a:solidFill>
              </a:rPr>
              <a:t>   </a:t>
            </a:r>
            <a:r>
              <a:rPr lang="en-US" b="1" dirty="0">
                <a:solidFill>
                  <a:schemeClr val="bg1">
                    <a:lumMod val="50000"/>
                  </a:schemeClr>
                </a:solidFill>
              </a:rPr>
              <a:t>Server-centric – </a:t>
            </a:r>
            <a:r>
              <a:rPr lang="en-US" dirty="0">
                <a:solidFill>
                  <a:schemeClr val="bg1">
                    <a:lumMod val="50000"/>
                  </a:schemeClr>
                </a:solidFill>
              </a:rPr>
              <a:t>if heavily query-engine-confidence focused</a:t>
            </a:r>
          </a:p>
          <a:p>
            <a:r>
              <a:rPr lang="en-US" dirty="0">
                <a:solidFill>
                  <a:schemeClr val="bg1">
                    <a:lumMod val="50000"/>
                  </a:schemeClr>
                </a:solidFill>
              </a:rPr>
              <a:t>   </a:t>
            </a:r>
            <a:r>
              <a:rPr lang="en-US" b="1" dirty="0">
                <a:solidFill>
                  <a:schemeClr val="bg1">
                    <a:lumMod val="50000"/>
                  </a:schemeClr>
                </a:solidFill>
              </a:rPr>
              <a:t>Client Side – </a:t>
            </a:r>
            <a:r>
              <a:rPr lang="en-US" dirty="0">
                <a:solidFill>
                  <a:schemeClr val="bg1">
                    <a:lumMod val="50000"/>
                  </a:schemeClr>
                </a:solidFill>
              </a:rPr>
              <a:t>if simple &amp; heavily user sensitive</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a:endCxn id="38" idx="6"/>
          </p:cNvCxnSpPr>
          <p:nvPr/>
        </p:nvCxnSpPr>
        <p:spPr>
          <a:xfrm flipH="1" flipV="1">
            <a:off x="2891134" y="5343468"/>
            <a:ext cx="1700382" cy="4166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22BD8381-B6DD-4AC3-95BE-767B74D37807}"/>
              </a:ext>
            </a:extLst>
          </p:cNvPr>
          <p:cNvSpPr/>
          <p:nvPr/>
        </p:nvSpPr>
        <p:spPr>
          <a:xfrm>
            <a:off x="5780314" y="1913945"/>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EC47EA6-BD1B-4ACC-876D-631CC3F57B18}"/>
              </a:ext>
            </a:extLst>
          </p:cNvPr>
          <p:cNvSpPr/>
          <p:nvPr/>
        </p:nvSpPr>
        <p:spPr>
          <a:xfrm>
            <a:off x="1225065" y="1659158"/>
            <a:ext cx="1980536" cy="1801055"/>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610FD69-D3AA-4694-A8F2-2C0040C7DBC5}"/>
              </a:ext>
            </a:extLst>
          </p:cNvPr>
          <p:cNvSpPr/>
          <p:nvPr/>
        </p:nvSpPr>
        <p:spPr>
          <a:xfrm>
            <a:off x="1450534" y="4634622"/>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34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ppt_x"/>
                                          </p:val>
                                        </p:tav>
                                        <p:tav tm="100000">
                                          <p:val>
                                            <p:strVal val="#ppt_x"/>
                                          </p:val>
                                        </p:tav>
                                      </p:tavLst>
                                    </p:anim>
                                    <p:anim calcmode="lin" valueType="num">
                                      <p:cBhvr additive="base">
                                        <p:cTn id="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additive="base">
                                        <p:cTn id="23" dur="500" fill="hold"/>
                                        <p:tgtEl>
                                          <p:spTgt spid="70"/>
                                        </p:tgtEl>
                                        <p:attrNameLst>
                                          <p:attrName>ppt_x</p:attrName>
                                        </p:attrNameLst>
                                      </p:cBhvr>
                                      <p:tavLst>
                                        <p:tav tm="0">
                                          <p:val>
                                            <p:strVal val="#ppt_x"/>
                                          </p:val>
                                        </p:tav>
                                        <p:tav tm="100000">
                                          <p:val>
                                            <p:strVal val="#ppt_x"/>
                                          </p:val>
                                        </p:tav>
                                      </p:tavLst>
                                    </p:anim>
                                    <p:anim calcmode="lin" valueType="num">
                                      <p:cBhvr additive="base">
                                        <p:cTn id="24" dur="500" fill="hold"/>
                                        <p:tgtEl>
                                          <p:spTgt spid="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additive="base">
                                        <p:cTn id="27" dur="500" fill="hold"/>
                                        <p:tgtEl>
                                          <p:spTgt spid="69"/>
                                        </p:tgtEl>
                                        <p:attrNameLst>
                                          <p:attrName>ppt_x</p:attrName>
                                        </p:attrNameLst>
                                      </p:cBhvr>
                                      <p:tavLst>
                                        <p:tav tm="0">
                                          <p:val>
                                            <p:strVal val="#ppt_x"/>
                                          </p:val>
                                        </p:tav>
                                        <p:tav tm="100000">
                                          <p:val>
                                            <p:strVal val="#ppt_x"/>
                                          </p:val>
                                        </p:tav>
                                      </p:tavLst>
                                    </p:anim>
                                    <p:anim calcmode="lin" valueType="num">
                                      <p:cBhvr additive="base">
                                        <p:cTn id="2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ppt_x"/>
                                          </p:val>
                                        </p:tav>
                                        <p:tav tm="100000">
                                          <p:val>
                                            <p:strVal val="#ppt_x"/>
                                          </p:val>
                                        </p:tav>
                                      </p:tavLst>
                                    </p:anim>
                                    <p:anim calcmode="lin" valueType="num">
                                      <p:cBhvr additive="base">
                                        <p:cTn id="3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additive="base">
                                        <p:cTn id="39" dur="500" fill="hold"/>
                                        <p:tgtEl>
                                          <p:spTgt spid="74"/>
                                        </p:tgtEl>
                                        <p:attrNameLst>
                                          <p:attrName>ppt_x</p:attrName>
                                        </p:attrNameLst>
                                      </p:cBhvr>
                                      <p:tavLst>
                                        <p:tav tm="0">
                                          <p:val>
                                            <p:strVal val="#ppt_x"/>
                                          </p:val>
                                        </p:tav>
                                        <p:tav tm="100000">
                                          <p:val>
                                            <p:strVal val="#ppt_x"/>
                                          </p:val>
                                        </p:tav>
                                      </p:tavLst>
                                    </p:anim>
                                    <p:anim calcmode="lin" valueType="num">
                                      <p:cBhvr additive="base">
                                        <p:cTn id="40" dur="500" fill="hold"/>
                                        <p:tgtEl>
                                          <p:spTgt spid="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3">
                                            <p:txEl>
                                              <p:pRg st="0" end="0"/>
                                            </p:txEl>
                                          </p:spTgt>
                                        </p:tgtEl>
                                        <p:attrNameLst>
                                          <p:attrName>style.visibility</p:attrName>
                                        </p:attrNameLst>
                                      </p:cBhvr>
                                      <p:to>
                                        <p:strVal val="visible"/>
                                      </p:to>
                                    </p:set>
                                    <p:anim calcmode="lin" valueType="num">
                                      <p:cBhvr additive="base">
                                        <p:cTn id="47"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3">
                                            <p:txEl>
                                              <p:pRg st="1" end="1"/>
                                            </p:txEl>
                                          </p:spTgt>
                                        </p:tgtEl>
                                        <p:attrNameLst>
                                          <p:attrName>style.visibility</p:attrName>
                                        </p:attrNameLst>
                                      </p:cBhvr>
                                      <p:to>
                                        <p:strVal val="visible"/>
                                      </p:to>
                                    </p:set>
                                    <p:anim calcmode="lin" valueType="num">
                                      <p:cBhvr additive="base">
                                        <p:cTn id="51" dur="500" fill="hold"/>
                                        <p:tgtEl>
                                          <p:spTgt spid="73">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3">
                                            <p:txEl>
                                              <p:pRg st="2" end="2"/>
                                            </p:txEl>
                                          </p:spTgt>
                                        </p:tgtEl>
                                        <p:attrNameLst>
                                          <p:attrName>style.visibility</p:attrName>
                                        </p:attrNameLst>
                                      </p:cBhvr>
                                      <p:to>
                                        <p:strVal val="visible"/>
                                      </p:to>
                                    </p:set>
                                    <p:anim calcmode="lin" valueType="num">
                                      <p:cBhvr additive="base">
                                        <p:cTn id="57" dur="500" fill="hold"/>
                                        <p:tgtEl>
                                          <p:spTgt spid="73">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9" grpId="0" animBg="1"/>
      <p:bldP spid="73" grpId="0" animBg="1"/>
      <p:bldP spid="35"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838200" y="-304178"/>
            <a:ext cx="10515600" cy="1325563"/>
          </a:xfrm>
        </p:spPr>
        <p:txBody>
          <a:bodyPr/>
          <a:lstStyle/>
          <a:p>
            <a:r>
              <a:rPr lang="en-US" dirty="0">
                <a:latin typeface="Yantiq" panose="02000503000000000000" pitchFamily="2" charset="0"/>
              </a:rPr>
              <a:t>Examples of Where Intelligence Lives</a:t>
            </a:r>
          </a:p>
        </p:txBody>
      </p:sp>
      <p:sp>
        <p:nvSpPr>
          <p:cNvPr id="13" name="Content Placeholder 2">
            <a:extLst>
              <a:ext uri="{FF2B5EF4-FFF2-40B4-BE49-F238E27FC236}">
                <a16:creationId xmlns:a16="http://schemas.microsoft.com/office/drawing/2014/main" id="{50F3C2DF-E2D0-4861-89B1-265B583D94AE}"/>
              </a:ext>
            </a:extLst>
          </p:cNvPr>
          <p:cNvSpPr>
            <a:spLocks noGrp="1"/>
          </p:cNvSpPr>
          <p:nvPr>
            <p:ph sz="half" idx="1"/>
          </p:nvPr>
        </p:nvSpPr>
        <p:spPr>
          <a:xfrm>
            <a:off x="838200" y="1156322"/>
            <a:ext cx="5181600" cy="4084981"/>
          </a:xfrm>
        </p:spPr>
        <p:txBody>
          <a:bodyPr>
            <a:normAutofit fontScale="77500" lnSpcReduction="20000"/>
          </a:bodyPr>
          <a:lstStyle/>
          <a:p>
            <a:r>
              <a:rPr lang="en-US" dirty="0"/>
              <a:t>Kinect</a:t>
            </a:r>
          </a:p>
          <a:p>
            <a:pPr lvl="1"/>
            <a:endParaRPr lang="en-US" dirty="0"/>
          </a:p>
          <a:p>
            <a:pPr lvl="1"/>
            <a:endParaRPr lang="en-US" dirty="0"/>
          </a:p>
          <a:p>
            <a:pPr lvl="1"/>
            <a:endParaRPr lang="en-US" dirty="0"/>
          </a:p>
          <a:p>
            <a:pPr lvl="1"/>
            <a:endParaRPr lang="en-US" dirty="0"/>
          </a:p>
          <a:p>
            <a:endParaRPr lang="en-US" dirty="0"/>
          </a:p>
          <a:p>
            <a:r>
              <a:rPr lang="en-US" dirty="0"/>
              <a:t>Anti-Phishing</a:t>
            </a:r>
          </a:p>
          <a:p>
            <a:endParaRPr lang="en-US" dirty="0"/>
          </a:p>
          <a:p>
            <a:endParaRPr lang="en-US" dirty="0"/>
          </a:p>
          <a:p>
            <a:endParaRPr lang="en-US" dirty="0"/>
          </a:p>
          <a:p>
            <a:pPr marL="0" indent="0">
              <a:buNone/>
            </a:pPr>
            <a:endParaRPr lang="en-US" dirty="0"/>
          </a:p>
          <a:p>
            <a:r>
              <a:rPr lang="en-US" dirty="0"/>
              <a:t>Online Shopping</a:t>
            </a:r>
          </a:p>
        </p:txBody>
      </p:sp>
      <p:sp>
        <p:nvSpPr>
          <p:cNvPr id="3" name="Content Placeholder 2">
            <a:extLst>
              <a:ext uri="{FF2B5EF4-FFF2-40B4-BE49-F238E27FC236}">
                <a16:creationId xmlns:a16="http://schemas.microsoft.com/office/drawing/2014/main" id="{9658532B-A730-4AC6-B4C1-76C0D4DCA8DF}"/>
              </a:ext>
            </a:extLst>
          </p:cNvPr>
          <p:cNvSpPr>
            <a:spLocks noGrp="1"/>
          </p:cNvSpPr>
          <p:nvPr>
            <p:ph sz="half" idx="2"/>
          </p:nvPr>
        </p:nvSpPr>
        <p:spPr>
          <a:xfrm>
            <a:off x="6172200" y="1156322"/>
            <a:ext cx="5181600" cy="4351338"/>
          </a:xfrm>
        </p:spPr>
        <p:txBody>
          <a:bodyPr>
            <a:normAutofit fontScale="77500" lnSpcReduction="20000"/>
          </a:bodyPr>
          <a:lstStyle/>
          <a:p>
            <a:r>
              <a:rPr lang="en-US" dirty="0"/>
              <a:t>Self-Driving Car</a:t>
            </a:r>
          </a:p>
          <a:p>
            <a:endParaRPr lang="en-US" dirty="0"/>
          </a:p>
          <a:p>
            <a:endParaRPr lang="en-US" dirty="0"/>
          </a:p>
          <a:p>
            <a:endParaRPr lang="en-US" dirty="0"/>
          </a:p>
          <a:p>
            <a:endParaRPr lang="en-US" dirty="0"/>
          </a:p>
          <a:p>
            <a:r>
              <a:rPr lang="en-US" dirty="0"/>
              <a:t>Sprinkler Controller</a:t>
            </a:r>
          </a:p>
          <a:p>
            <a:endParaRPr lang="en-US" dirty="0"/>
          </a:p>
          <a:p>
            <a:endParaRPr lang="en-US" dirty="0"/>
          </a:p>
          <a:p>
            <a:endParaRPr lang="en-US" dirty="0"/>
          </a:p>
          <a:p>
            <a:endParaRPr lang="en-US" dirty="0"/>
          </a:p>
          <a:p>
            <a:r>
              <a:rPr lang="en-US" dirty="0"/>
              <a:t>Composition Assistant</a:t>
            </a:r>
          </a:p>
          <a:p>
            <a:endParaRPr lang="en-US" dirty="0"/>
          </a:p>
        </p:txBody>
      </p:sp>
      <p:graphicFrame>
        <p:nvGraphicFramePr>
          <p:cNvPr id="7" name="Table 6">
            <a:extLst>
              <a:ext uri="{FF2B5EF4-FFF2-40B4-BE49-F238E27FC236}">
                <a16:creationId xmlns:a16="http://schemas.microsoft.com/office/drawing/2014/main" id="{CFBBA441-D87C-4DA8-B077-D9FCA24B8E8A}"/>
              </a:ext>
            </a:extLst>
          </p:cNvPr>
          <p:cNvGraphicFramePr>
            <a:graphicFrameLocks noGrp="1"/>
          </p:cNvGraphicFramePr>
          <p:nvPr/>
        </p:nvGraphicFramePr>
        <p:xfrm>
          <a:off x="1400406"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Not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Not Key Factor</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15" name="Table 14">
            <a:extLst>
              <a:ext uri="{FF2B5EF4-FFF2-40B4-BE49-F238E27FC236}">
                <a16:creationId xmlns:a16="http://schemas.microsoft.com/office/drawing/2014/main" id="{57611F37-5D31-4E6B-AE45-A6EC9C162A84}"/>
              </a:ext>
            </a:extLst>
          </p:cNvPr>
          <p:cNvGraphicFramePr>
            <a:graphicFrameLocks noGrp="1"/>
          </p:cNvGraphicFramePr>
          <p:nvPr/>
        </p:nvGraphicFramePr>
        <p:xfrm>
          <a:off x="1400406" y="33319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Critical</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Medium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Hybrid (ALL)</a:t>
                      </a:r>
                    </a:p>
                  </a:txBody>
                  <a:tcPr/>
                </a:tc>
                <a:extLst>
                  <a:ext uri="{0D108BD9-81ED-4DB2-BD59-A6C34878D82A}">
                    <a16:rowId xmlns:a16="http://schemas.microsoft.com/office/drawing/2014/main" val="1117486750"/>
                  </a:ext>
                </a:extLst>
              </a:tr>
            </a:tbl>
          </a:graphicData>
        </a:graphic>
      </p:graphicFrame>
      <p:graphicFrame>
        <p:nvGraphicFramePr>
          <p:cNvPr id="17" name="Table 16">
            <a:extLst>
              <a:ext uri="{FF2B5EF4-FFF2-40B4-BE49-F238E27FC236}">
                <a16:creationId xmlns:a16="http://schemas.microsoft.com/office/drawing/2014/main" id="{B7B96BE8-5025-4296-96F9-F397595E4D03}"/>
              </a:ext>
            </a:extLst>
          </p:cNvPr>
          <p:cNvGraphicFramePr>
            <a:graphicFrameLocks noGrp="1"/>
          </p:cNvGraphicFramePr>
          <p:nvPr/>
        </p:nvGraphicFramePr>
        <p:xfrm>
          <a:off x="1400406" y="51861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Medium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Very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Very 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Backend</a:t>
                      </a:r>
                    </a:p>
                  </a:txBody>
                  <a:tcPr/>
                </a:tc>
                <a:extLst>
                  <a:ext uri="{0D108BD9-81ED-4DB2-BD59-A6C34878D82A}">
                    <a16:rowId xmlns:a16="http://schemas.microsoft.com/office/drawing/2014/main" val="1117486750"/>
                  </a:ext>
                </a:extLst>
              </a:tr>
            </a:tbl>
          </a:graphicData>
        </a:graphic>
      </p:graphicFrame>
      <p:graphicFrame>
        <p:nvGraphicFramePr>
          <p:cNvPr id="18" name="Table 17">
            <a:extLst>
              <a:ext uri="{FF2B5EF4-FFF2-40B4-BE49-F238E27FC236}">
                <a16:creationId xmlns:a16="http://schemas.microsoft.com/office/drawing/2014/main" id="{26336D23-42A4-42AB-821E-FD70CB609CDA}"/>
              </a:ext>
            </a:extLst>
          </p:cNvPr>
          <p:cNvGraphicFramePr>
            <a:graphicFrameLocks noGrp="1"/>
          </p:cNvGraphicFramePr>
          <p:nvPr/>
        </p:nvGraphicFramePr>
        <p:xfrm>
          <a:off x="6602432"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20" name="Table 19">
            <a:extLst>
              <a:ext uri="{FF2B5EF4-FFF2-40B4-BE49-F238E27FC236}">
                <a16:creationId xmlns:a16="http://schemas.microsoft.com/office/drawing/2014/main" id="{29DB0E62-C760-4834-B7BF-07362BD5D59C}"/>
              </a:ext>
            </a:extLst>
          </p:cNvPr>
          <p:cNvGraphicFramePr>
            <a:graphicFrameLocks noGrp="1"/>
          </p:cNvGraphicFramePr>
          <p:nvPr/>
        </p:nvGraphicFramePr>
        <p:xfrm>
          <a:off x="6602432" y="3327237"/>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Not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Backend (Cache)</a:t>
                      </a:r>
                    </a:p>
                  </a:txBody>
                  <a:tcPr/>
                </a:tc>
                <a:extLst>
                  <a:ext uri="{0D108BD9-81ED-4DB2-BD59-A6C34878D82A}">
                    <a16:rowId xmlns:a16="http://schemas.microsoft.com/office/drawing/2014/main" val="1117486750"/>
                  </a:ext>
                </a:extLst>
              </a:tr>
            </a:tbl>
          </a:graphicData>
        </a:graphic>
      </p:graphicFrame>
      <p:graphicFrame>
        <p:nvGraphicFramePr>
          <p:cNvPr id="21" name="Table 20">
            <a:extLst>
              <a:ext uri="{FF2B5EF4-FFF2-40B4-BE49-F238E27FC236}">
                <a16:creationId xmlns:a16="http://schemas.microsoft.com/office/drawing/2014/main" id="{24A5E93A-A60F-44E2-A292-33997DF9BE1B}"/>
              </a:ext>
            </a:extLst>
          </p:cNvPr>
          <p:cNvGraphicFramePr>
            <a:graphicFrameLocks noGrp="1"/>
          </p:cNvGraphicFramePr>
          <p:nvPr/>
        </p:nvGraphicFramePr>
        <p:xfrm>
          <a:off x="6602432" y="5136983"/>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Client</a:t>
                      </a:r>
                    </a:p>
                  </a:txBody>
                  <a:tcPr/>
                </a:tc>
                <a:extLst>
                  <a:ext uri="{0D108BD9-81ED-4DB2-BD59-A6C34878D82A}">
                    <a16:rowId xmlns:a16="http://schemas.microsoft.com/office/drawing/2014/main" val="1117486750"/>
                  </a:ext>
                </a:extLst>
              </a:tr>
            </a:tbl>
          </a:graphicData>
        </a:graphic>
      </p:graphicFrame>
      <p:sp>
        <p:nvSpPr>
          <p:cNvPr id="4" name="Rectangle 3">
            <a:extLst>
              <a:ext uri="{FF2B5EF4-FFF2-40B4-BE49-F238E27FC236}">
                <a16:creationId xmlns:a16="http://schemas.microsoft.com/office/drawing/2014/main" id="{748C91C7-73EA-408B-B871-2DE7B388336D}"/>
              </a:ext>
            </a:extLst>
          </p:cNvPr>
          <p:cNvSpPr/>
          <p:nvPr/>
        </p:nvSpPr>
        <p:spPr>
          <a:xfrm>
            <a:off x="2913088" y="2555834"/>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1BBA70-C741-477E-98B3-4752B0831272}"/>
              </a:ext>
            </a:extLst>
          </p:cNvPr>
          <p:cNvSpPr/>
          <p:nvPr/>
        </p:nvSpPr>
        <p:spPr>
          <a:xfrm>
            <a:off x="2913088" y="4427776"/>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664BF5-99EC-4D6C-82B0-90DFF416C067}"/>
              </a:ext>
            </a:extLst>
          </p:cNvPr>
          <p:cNvSpPr/>
          <p:nvPr/>
        </p:nvSpPr>
        <p:spPr>
          <a:xfrm>
            <a:off x="2913088" y="626750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Rectangle 15">
            <a:extLst>
              <a:ext uri="{FF2B5EF4-FFF2-40B4-BE49-F238E27FC236}">
                <a16:creationId xmlns:a16="http://schemas.microsoft.com/office/drawing/2014/main" id="{9B6711B8-CAC5-481C-9E30-124E1AD72C7E}"/>
              </a:ext>
            </a:extLst>
          </p:cNvPr>
          <p:cNvSpPr/>
          <p:nvPr/>
        </p:nvSpPr>
        <p:spPr>
          <a:xfrm>
            <a:off x="8167141" y="2576664"/>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9" name="Rectangle 18">
            <a:extLst>
              <a:ext uri="{FF2B5EF4-FFF2-40B4-BE49-F238E27FC236}">
                <a16:creationId xmlns:a16="http://schemas.microsoft.com/office/drawing/2014/main" id="{A2932662-6AC3-458A-B65D-FC21B8EFE7D8}"/>
              </a:ext>
            </a:extLst>
          </p:cNvPr>
          <p:cNvSpPr/>
          <p:nvPr/>
        </p:nvSpPr>
        <p:spPr>
          <a:xfrm>
            <a:off x="8167141" y="4430011"/>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2" name="Rectangle 21">
            <a:extLst>
              <a:ext uri="{FF2B5EF4-FFF2-40B4-BE49-F238E27FC236}">
                <a16:creationId xmlns:a16="http://schemas.microsoft.com/office/drawing/2014/main" id="{DAC2CA4B-E448-44CB-B533-F5C9DED87146}"/>
              </a:ext>
            </a:extLst>
          </p:cNvPr>
          <p:cNvSpPr/>
          <p:nvPr/>
        </p:nvSpPr>
        <p:spPr>
          <a:xfrm>
            <a:off x="8094688" y="624725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280127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xEl>
                                              <p:pRg st="6" end="6"/>
                                            </p:txEl>
                                          </p:spTgt>
                                        </p:tgtEl>
                                        <p:attrNameLst>
                                          <p:attrName>style.visibility</p:attrName>
                                        </p:attrNameLst>
                                      </p:cBhvr>
                                      <p:to>
                                        <p:strVal val="visible"/>
                                      </p:to>
                                    </p:set>
                                    <p:anim calcmode="lin" valueType="num">
                                      <p:cBhvr additive="base">
                                        <p:cTn id="11"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11" end="11"/>
                                            </p:txEl>
                                          </p:spTgt>
                                        </p:tgtEl>
                                        <p:attrNameLst>
                                          <p:attrName>style.visibility</p:attrName>
                                        </p:attrNameLst>
                                      </p:cBhvr>
                                      <p:to>
                                        <p:strVal val="visible"/>
                                      </p:to>
                                    </p:set>
                                    <p:anim calcmode="lin" valueType="num">
                                      <p:cBhvr additive="base">
                                        <p:cTn id="25"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4" grpId="0" animBg="1"/>
      <p:bldP spid="16" grpId="0" animBg="1"/>
      <p:bldP spid="19"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DA0D-76C3-4419-BBBC-DCED34BB7B4F}"/>
              </a:ext>
            </a:extLst>
          </p:cNvPr>
          <p:cNvSpPr>
            <a:spLocks noGrp="1"/>
          </p:cNvSpPr>
          <p:nvPr>
            <p:ph type="title"/>
          </p:nvPr>
        </p:nvSpPr>
        <p:spPr/>
        <p:txBody>
          <a:bodyPr/>
          <a:lstStyle/>
          <a:p>
            <a:r>
              <a:rPr lang="en-US" dirty="0"/>
              <a:t>Deploying and Lighting Up (Online Evaluation)</a:t>
            </a:r>
          </a:p>
        </p:txBody>
      </p:sp>
      <p:sp>
        <p:nvSpPr>
          <p:cNvPr id="4" name="Content Placeholder 3">
            <a:extLst>
              <a:ext uri="{FF2B5EF4-FFF2-40B4-BE49-F238E27FC236}">
                <a16:creationId xmlns:a16="http://schemas.microsoft.com/office/drawing/2014/main" id="{57E20716-889A-450C-A0B4-1F86AC328420}"/>
              </a:ext>
            </a:extLst>
          </p:cNvPr>
          <p:cNvSpPr>
            <a:spLocks noGrp="1"/>
          </p:cNvSpPr>
          <p:nvPr>
            <p:ph sz="half" idx="1"/>
          </p:nvPr>
        </p:nvSpPr>
        <p:spPr/>
        <p:txBody>
          <a:bodyPr>
            <a:normAutofit fontScale="92500" lnSpcReduction="20000"/>
          </a:bodyPr>
          <a:lstStyle/>
          <a:p>
            <a:r>
              <a:rPr lang="en-US" dirty="0"/>
              <a:t>Single Deployment</a:t>
            </a:r>
          </a:p>
          <a:p>
            <a:pPr lvl="1"/>
            <a:r>
              <a:rPr lang="en-US" dirty="0"/>
              <a:t>All users see all updates ‘at once’</a:t>
            </a:r>
          </a:p>
          <a:p>
            <a:pPr lvl="1"/>
            <a:r>
              <a:rPr lang="en-US" dirty="0"/>
              <a:t>Simple</a:t>
            </a:r>
          </a:p>
          <a:p>
            <a:pPr lvl="1"/>
            <a:r>
              <a:rPr lang="en-US" dirty="0"/>
              <a:t>Relies on great offline tests</a:t>
            </a:r>
          </a:p>
          <a:p>
            <a:pPr lvl="1"/>
            <a:endParaRPr lang="en-US" dirty="0"/>
          </a:p>
          <a:p>
            <a:pPr lvl="1"/>
            <a:r>
              <a:rPr lang="en-US" dirty="0"/>
              <a:t>Risk of costly/hard-to-find mistakes.</a:t>
            </a:r>
          </a:p>
          <a:p>
            <a:endParaRPr lang="en-US" dirty="0"/>
          </a:p>
          <a:p>
            <a:r>
              <a:rPr lang="en-US" dirty="0"/>
              <a:t>Silent Intelligence</a:t>
            </a:r>
          </a:p>
          <a:p>
            <a:pPr lvl="1"/>
            <a:r>
              <a:rPr lang="en-US" dirty="0"/>
              <a:t>Run two versions at once</a:t>
            </a:r>
          </a:p>
          <a:p>
            <a:pPr lvl="1"/>
            <a:r>
              <a:rPr lang="en-US" dirty="0"/>
              <a:t>Ensure online is same as offline</a:t>
            </a:r>
          </a:p>
          <a:p>
            <a:pPr lvl="1"/>
            <a:r>
              <a:rPr lang="en-US" dirty="0"/>
              <a:t>Gives time to see ‘new’ contexts</a:t>
            </a:r>
          </a:p>
          <a:p>
            <a:pPr lvl="1"/>
            <a:endParaRPr lang="en-US" dirty="0"/>
          </a:p>
          <a:p>
            <a:pPr lvl="1"/>
            <a:r>
              <a:rPr lang="en-US" dirty="0"/>
              <a:t>Latency. No interactions.</a:t>
            </a:r>
          </a:p>
          <a:p>
            <a:pPr lvl="1"/>
            <a:endParaRPr lang="en-US" dirty="0"/>
          </a:p>
          <a:p>
            <a:endParaRPr lang="en-US" dirty="0"/>
          </a:p>
        </p:txBody>
      </p:sp>
      <p:sp>
        <p:nvSpPr>
          <p:cNvPr id="5" name="Content Placeholder 4">
            <a:extLst>
              <a:ext uri="{FF2B5EF4-FFF2-40B4-BE49-F238E27FC236}">
                <a16:creationId xmlns:a16="http://schemas.microsoft.com/office/drawing/2014/main" id="{80CDF0A2-DEC9-471F-B442-33A00E6D7162}"/>
              </a:ext>
            </a:extLst>
          </p:cNvPr>
          <p:cNvSpPr>
            <a:spLocks noGrp="1"/>
          </p:cNvSpPr>
          <p:nvPr>
            <p:ph sz="half" idx="2"/>
          </p:nvPr>
        </p:nvSpPr>
        <p:spPr/>
        <p:txBody>
          <a:bodyPr>
            <a:normAutofit fontScale="92500" lnSpcReduction="20000"/>
          </a:bodyPr>
          <a:lstStyle/>
          <a:p>
            <a:r>
              <a:rPr lang="en-US" dirty="0"/>
              <a:t>Controlled Rollout</a:t>
            </a:r>
          </a:p>
          <a:p>
            <a:pPr lvl="1"/>
            <a:r>
              <a:rPr lang="en-US" dirty="0"/>
              <a:t>Several live at once, transition slowly</a:t>
            </a:r>
          </a:p>
          <a:p>
            <a:pPr lvl="1"/>
            <a:r>
              <a:rPr lang="en-US" dirty="0"/>
              <a:t>Lets you observe user interactions</a:t>
            </a:r>
          </a:p>
          <a:p>
            <a:pPr lvl="1"/>
            <a:r>
              <a:rPr lang="en-US" dirty="0"/>
              <a:t>Overhead to build and manage</a:t>
            </a:r>
          </a:p>
          <a:p>
            <a:pPr lvl="1"/>
            <a:endParaRPr lang="en-US" dirty="0"/>
          </a:p>
          <a:p>
            <a:pPr lvl="1"/>
            <a:r>
              <a:rPr lang="en-US" dirty="0"/>
              <a:t>Adds latency.</a:t>
            </a:r>
          </a:p>
          <a:p>
            <a:pPr marL="0" indent="0">
              <a:buNone/>
            </a:pPr>
            <a:endParaRPr lang="en-US" dirty="0"/>
          </a:p>
          <a:p>
            <a:r>
              <a:rPr lang="en-US" dirty="0"/>
              <a:t>Flighting Intelligence (A/B test)</a:t>
            </a:r>
          </a:p>
          <a:p>
            <a:pPr lvl="1"/>
            <a:r>
              <a:rPr lang="en-US" dirty="0"/>
              <a:t>Deploy options, track till one better</a:t>
            </a:r>
          </a:p>
          <a:p>
            <a:pPr lvl="1"/>
            <a:r>
              <a:rPr lang="en-US" dirty="0"/>
              <a:t>Connects accuracy to true objective</a:t>
            </a:r>
          </a:p>
          <a:p>
            <a:pPr lvl="1"/>
            <a:r>
              <a:rPr lang="en-US" dirty="0"/>
              <a:t>Overhead to build and manage</a:t>
            </a:r>
          </a:p>
          <a:p>
            <a:pPr lvl="1"/>
            <a:endParaRPr lang="en-US" dirty="0"/>
          </a:p>
          <a:p>
            <a:pPr lvl="1"/>
            <a:r>
              <a:rPr lang="en-US" dirty="0"/>
              <a:t>Latency. Hard to confirm small gains.</a:t>
            </a:r>
          </a:p>
        </p:txBody>
      </p:sp>
    </p:spTree>
    <p:extLst>
      <p:ext uri="{BB962C8B-B14F-4D97-AF65-F5344CB8AC3E}">
        <p14:creationId xmlns:p14="http://schemas.microsoft.com/office/powerpoint/2010/main" val="65642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additive="base">
                                        <p:cTn id="3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 calcmode="lin" valueType="num">
                                      <p:cBhvr additive="base">
                                        <p:cTn id="4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 calcmode="lin" valueType="num">
                                      <p:cBhvr additive="base">
                                        <p:cTn id="5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anim calcmode="lin" valueType="num">
                                      <p:cBhvr additive="base">
                                        <p:cTn id="5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5A45-89D0-49AB-AAF4-AE57A225F5B8}"/>
              </a:ext>
            </a:extLst>
          </p:cNvPr>
          <p:cNvSpPr>
            <a:spLocks noGrp="1"/>
          </p:cNvSpPr>
          <p:nvPr>
            <p:ph type="title"/>
          </p:nvPr>
        </p:nvSpPr>
        <p:spPr/>
        <p:txBody>
          <a:bodyPr/>
          <a:lstStyle/>
          <a:p>
            <a:r>
              <a:rPr lang="en-US" dirty="0"/>
              <a:t>Summary Ranking Based</a:t>
            </a:r>
          </a:p>
        </p:txBody>
      </p:sp>
      <p:sp>
        <p:nvSpPr>
          <p:cNvPr id="3" name="Content Placeholder 2">
            <a:extLst>
              <a:ext uri="{FF2B5EF4-FFF2-40B4-BE49-F238E27FC236}">
                <a16:creationId xmlns:a16="http://schemas.microsoft.com/office/drawing/2014/main" id="{53B94209-D49D-4385-8F72-99351DE87D32}"/>
              </a:ext>
            </a:extLst>
          </p:cNvPr>
          <p:cNvSpPr>
            <a:spLocks noGrp="1"/>
          </p:cNvSpPr>
          <p:nvPr>
            <p:ph sz="half" idx="1"/>
          </p:nvPr>
        </p:nvSpPr>
        <p:spPr>
          <a:xfrm>
            <a:off x="250371" y="1825625"/>
            <a:ext cx="5769429" cy="4351338"/>
          </a:xfrm>
        </p:spPr>
        <p:txBody>
          <a:bodyPr>
            <a:normAutofit fontScale="92500"/>
          </a:bodyPr>
          <a:lstStyle/>
          <a:p>
            <a:pPr marL="0" indent="0">
              <a:buNone/>
            </a:pPr>
            <a:endParaRPr lang="en-US" dirty="0"/>
          </a:p>
          <a:p>
            <a:r>
              <a:rPr lang="en-US" dirty="0"/>
              <a:t>Ranking sorts possible responses in the correct order based on a query</a:t>
            </a:r>
          </a:p>
          <a:p>
            <a:pPr marL="0" indent="0">
              <a:buNone/>
            </a:pPr>
            <a:endParaRPr lang="en-US" dirty="0"/>
          </a:p>
          <a:p>
            <a:r>
              <a:rPr lang="en-US" dirty="0"/>
              <a:t>Loss metrics for ranking include:</a:t>
            </a:r>
          </a:p>
          <a:p>
            <a:pPr lvl="1"/>
            <a:r>
              <a:rPr lang="en-US" sz="2000" dirty="0"/>
              <a:t>Mean Average Precision</a:t>
            </a:r>
          </a:p>
          <a:p>
            <a:pPr lvl="1"/>
            <a:r>
              <a:rPr lang="en-US" sz="2000"/>
              <a:t>Mean reciprocal rank</a:t>
            </a:r>
          </a:p>
          <a:p>
            <a:pPr lvl="1"/>
            <a:r>
              <a:rPr lang="en-US" sz="2000"/>
              <a:t>Precision </a:t>
            </a:r>
            <a:r>
              <a:rPr lang="en-US" sz="2000" dirty="0"/>
              <a:t>@k</a:t>
            </a:r>
          </a:p>
          <a:p>
            <a:pPr lvl="1"/>
            <a:r>
              <a:rPr lang="en-US" sz="2000" dirty="0"/>
              <a:t>Clickthrough rate</a:t>
            </a:r>
          </a:p>
          <a:p>
            <a:pPr lvl="1"/>
            <a:r>
              <a:rPr lang="en-US" sz="2000" dirty="0"/>
              <a:t>Outcomes</a:t>
            </a:r>
          </a:p>
          <a:p>
            <a:pPr lvl="1"/>
            <a:r>
              <a:rPr lang="en-US" sz="2000" dirty="0"/>
              <a:t>And more…</a:t>
            </a:r>
          </a:p>
        </p:txBody>
      </p:sp>
      <p:sp>
        <p:nvSpPr>
          <p:cNvPr id="4" name="Content Placeholder 3">
            <a:extLst>
              <a:ext uri="{FF2B5EF4-FFF2-40B4-BE49-F238E27FC236}">
                <a16:creationId xmlns:a16="http://schemas.microsoft.com/office/drawing/2014/main" id="{2C0CD543-A8B7-4B60-B710-A1D4F58C2369}"/>
              </a:ext>
            </a:extLst>
          </p:cNvPr>
          <p:cNvSpPr>
            <a:spLocks noGrp="1"/>
          </p:cNvSpPr>
          <p:nvPr>
            <p:ph sz="half" idx="2"/>
          </p:nvPr>
        </p:nvSpPr>
        <p:spPr/>
        <p:txBody>
          <a:bodyPr>
            <a:normAutofit fontScale="92500"/>
          </a:bodyPr>
          <a:lstStyle/>
          <a:p>
            <a:r>
              <a:rPr lang="en-US" dirty="0"/>
              <a:t>Choosing where your models lives can have a large impact on cost / effectiveness, options include:</a:t>
            </a:r>
          </a:p>
          <a:p>
            <a:pPr lvl="1"/>
            <a:r>
              <a:rPr lang="en-US" dirty="0"/>
              <a:t>Static</a:t>
            </a:r>
          </a:p>
          <a:p>
            <a:pPr lvl="1"/>
            <a:r>
              <a:rPr lang="en-US" dirty="0"/>
              <a:t>client side</a:t>
            </a:r>
          </a:p>
          <a:p>
            <a:pPr lvl="1"/>
            <a:r>
              <a:rPr lang="en-US" dirty="0"/>
              <a:t>server centric</a:t>
            </a:r>
          </a:p>
          <a:p>
            <a:pPr lvl="1"/>
            <a:r>
              <a:rPr lang="en-US" dirty="0"/>
              <a:t>back end</a:t>
            </a:r>
          </a:p>
          <a:p>
            <a:pPr lvl="1"/>
            <a:r>
              <a:rPr lang="en-US" dirty="0"/>
              <a:t>hybrid</a:t>
            </a:r>
          </a:p>
          <a:p>
            <a:pPr lvl="1"/>
            <a:endParaRPr lang="en-US" dirty="0"/>
          </a:p>
          <a:p>
            <a:r>
              <a:rPr lang="en-US" dirty="0"/>
              <a:t>Ranking can be used corpus centric or with a closed loop</a:t>
            </a:r>
          </a:p>
        </p:txBody>
      </p:sp>
    </p:spTree>
    <p:extLst>
      <p:ext uri="{BB962C8B-B14F-4D97-AF65-F5344CB8AC3E}">
        <p14:creationId xmlns:p14="http://schemas.microsoft.com/office/powerpoint/2010/main" val="8179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additive="base">
                                        <p:cTn id="6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C8D8-64D5-4B72-9F0B-B80C8A32FED0}"/>
              </a:ext>
            </a:extLst>
          </p:cNvPr>
          <p:cNvSpPr>
            <a:spLocks noGrp="1"/>
          </p:cNvSpPr>
          <p:nvPr>
            <p:ph type="title"/>
          </p:nvPr>
        </p:nvSpPr>
        <p:spPr>
          <a:xfrm>
            <a:off x="838200" y="54546"/>
            <a:ext cx="10515600" cy="765258"/>
          </a:xfrm>
        </p:spPr>
        <p:txBody>
          <a:bodyPr/>
          <a:lstStyle/>
          <a:p>
            <a:r>
              <a:rPr lang="en-US" dirty="0"/>
              <a:t>Setup for a ranking system</a:t>
            </a:r>
          </a:p>
        </p:txBody>
      </p:sp>
      <p:sp>
        <p:nvSpPr>
          <p:cNvPr id="3" name="Content Placeholder 2">
            <a:extLst>
              <a:ext uri="{FF2B5EF4-FFF2-40B4-BE49-F238E27FC236}">
                <a16:creationId xmlns:a16="http://schemas.microsoft.com/office/drawing/2014/main" id="{070B6CFE-7A45-4104-9EFF-3D868882778A}"/>
              </a:ext>
            </a:extLst>
          </p:cNvPr>
          <p:cNvSpPr>
            <a:spLocks noGrp="1"/>
          </p:cNvSpPr>
          <p:nvPr>
            <p:ph sz="half" idx="1"/>
          </p:nvPr>
        </p:nvSpPr>
        <p:spPr>
          <a:xfrm>
            <a:off x="522514" y="1405158"/>
            <a:ext cx="7772400" cy="5191585"/>
          </a:xfrm>
        </p:spPr>
        <p:txBody>
          <a:bodyPr>
            <a:normAutofit/>
          </a:bodyPr>
          <a:lstStyle/>
          <a:p>
            <a:r>
              <a:rPr lang="en-US" sz="2400" dirty="0"/>
              <a:t>Goal of Classification – find correct label</a:t>
            </a:r>
          </a:p>
          <a:p>
            <a:r>
              <a:rPr lang="en-US" sz="2400" dirty="0"/>
              <a:t>Goal of Regression – predict correct number</a:t>
            </a:r>
          </a:p>
          <a:p>
            <a:r>
              <a:rPr lang="en-US" sz="2400" dirty="0"/>
              <a:t>Goal of Ranking – sort samples in correct order</a:t>
            </a:r>
          </a:p>
          <a:p>
            <a:pPr lvl="1"/>
            <a:r>
              <a:rPr lang="en-US" sz="2000" dirty="0"/>
              <a:t>Pointwise – regression for relevance score</a:t>
            </a:r>
          </a:p>
          <a:p>
            <a:pPr lvl="1"/>
            <a:r>
              <a:rPr lang="en-US" sz="2000" dirty="0"/>
              <a:t>Pairwise – which response is better</a:t>
            </a:r>
          </a:p>
          <a:p>
            <a:pPr lvl="1"/>
            <a:r>
              <a:rPr lang="en-US" sz="2000" dirty="0"/>
              <a:t>Listwise – 1 to N ranking</a:t>
            </a:r>
          </a:p>
          <a:p>
            <a:pPr lvl="1"/>
            <a:endParaRPr lang="en-US" sz="2000" dirty="0"/>
          </a:p>
          <a:p>
            <a:r>
              <a:rPr lang="en-US" sz="2400" dirty="0"/>
              <a:t>Reasons for Ranking</a:t>
            </a:r>
          </a:p>
          <a:p>
            <a:pPr lvl="1"/>
            <a:r>
              <a:rPr lang="en-US" sz="2000" dirty="0"/>
              <a:t>Search Results</a:t>
            </a:r>
          </a:p>
          <a:p>
            <a:pPr lvl="1"/>
            <a:r>
              <a:rPr lang="en-US" sz="2000" dirty="0"/>
              <a:t>Ad Targeting</a:t>
            </a:r>
          </a:p>
          <a:p>
            <a:pPr lvl="1"/>
            <a:r>
              <a:rPr lang="en-US" sz="2000" dirty="0"/>
              <a:t>Movie recommendation</a:t>
            </a:r>
          </a:p>
          <a:p>
            <a:pPr lvl="1"/>
            <a:r>
              <a:rPr lang="en-US" sz="2000" dirty="0"/>
              <a:t>Skills for assistant</a:t>
            </a:r>
          </a:p>
          <a:p>
            <a:pPr lvl="1"/>
            <a:r>
              <a:rPr lang="en-US" sz="2000" dirty="0"/>
              <a:t>Designs</a:t>
            </a:r>
          </a:p>
          <a:p>
            <a:pPr lvl="1"/>
            <a:r>
              <a:rPr lang="en-US" sz="2000" dirty="0"/>
              <a:t>Digital Market place</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0C66286-4E6F-4926-8EB9-32E949FF519D}"/>
                  </a:ext>
                </a:extLst>
              </p:cNvPr>
              <p:cNvSpPr txBox="1"/>
              <p:nvPr/>
            </p:nvSpPr>
            <p:spPr>
              <a:xfrm>
                <a:off x="7162802" y="2843860"/>
                <a:ext cx="3151247"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sub>
                          </m:sSub>
                        </m:e>
                      </m:d>
                      <m:r>
                        <a:rPr lang="en-US" b="0" i="1" smtClean="0">
                          <a:latin typeface="Cambria Math" panose="02040503050406030204" pitchFamily="18" charset="0"/>
                        </a:rPr>
                        <m:t>=</m:t>
                      </m:r>
                      <m:r>
                        <a:rPr lang="en-US" b="0" i="1" smtClean="0">
                          <a:latin typeface="Cambria Math" panose="02040503050406030204" pitchFamily="18" charset="0"/>
                        </a:rPr>
                        <m:t>𝑟𝑒𝑙𝑒𝑣𝑎𝑛𝑐𝑒</m:t>
                      </m:r>
                    </m:oMath>
                  </m:oMathPara>
                </a14:m>
                <a:endParaRPr lang="en-US" dirty="0"/>
              </a:p>
            </p:txBody>
          </p:sp>
        </mc:Choice>
        <mc:Fallback xmlns="">
          <p:sp>
            <p:nvSpPr>
              <p:cNvPr id="6" name="TextBox 5">
                <a:extLst>
                  <a:ext uri="{FF2B5EF4-FFF2-40B4-BE49-F238E27FC236}">
                    <a16:creationId xmlns:a16="http://schemas.microsoft.com/office/drawing/2014/main" id="{80C66286-4E6F-4926-8EB9-32E949FF519D}"/>
                  </a:ext>
                </a:extLst>
              </p:cNvPr>
              <p:cNvSpPr txBox="1">
                <a:spLocks noRot="1" noChangeAspect="1" noMove="1" noResize="1" noEditPoints="1" noAdjustHandles="1" noChangeArrowheads="1" noChangeShapeType="1" noTextEdit="1"/>
              </p:cNvSpPr>
              <p:nvPr/>
            </p:nvSpPr>
            <p:spPr>
              <a:xfrm>
                <a:off x="7162802" y="2843860"/>
                <a:ext cx="3151247" cy="411010"/>
              </a:xfrm>
              <a:prstGeom prst="rect">
                <a:avLst/>
              </a:prstGeom>
              <a:blipFill>
                <a:blip r:embed="rId2"/>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DA63CC5-5FA8-43A4-BA20-A090346629BD}"/>
                  </a:ext>
                </a:extLst>
              </p:cNvPr>
              <p:cNvSpPr txBox="1"/>
              <p:nvPr/>
            </p:nvSpPr>
            <p:spPr>
              <a:xfrm>
                <a:off x="7162802" y="3857894"/>
                <a:ext cx="4844083"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2</m:t>
                              </m:r>
                            </m:sub>
                          </m:sSub>
                          <m:r>
                            <a:rPr lang="en-US" b="0" i="1" smtClean="0">
                              <a:latin typeface="Cambria Math" panose="02040503050406030204" pitchFamily="18" charset="0"/>
                            </a:rPr>
                            <m:t> </m:t>
                          </m:r>
                        </m:e>
                      </m:d>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1</m:t>
                          </m:r>
                        </m:sub>
                      </m:sSub>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h𝑖𝑔h𝑒𝑟</m:t>
                      </m:r>
                      <m:r>
                        <a:rPr lang="en-US" b="0" i="1" smtClean="0">
                          <a:latin typeface="Cambria Math" panose="020405030504060302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FDA63CC5-5FA8-43A4-BA20-A090346629BD}"/>
                  </a:ext>
                </a:extLst>
              </p:cNvPr>
              <p:cNvSpPr txBox="1">
                <a:spLocks noRot="1" noChangeAspect="1" noMove="1" noResize="1" noEditPoints="1" noAdjustHandles="1" noChangeArrowheads="1" noChangeShapeType="1" noTextEdit="1"/>
              </p:cNvSpPr>
              <p:nvPr/>
            </p:nvSpPr>
            <p:spPr>
              <a:xfrm>
                <a:off x="7162802" y="3857894"/>
                <a:ext cx="4844083" cy="411010"/>
              </a:xfrm>
              <a:prstGeom prst="rect">
                <a:avLst/>
              </a:prstGeom>
              <a:blipFill>
                <a:blip r:embed="rId3"/>
                <a:stretch>
                  <a:fillRect b="-7463"/>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3FE9BC39-A48C-4EA5-937C-26EEE54C4E5D}"/>
              </a:ext>
            </a:extLst>
          </p:cNvPr>
          <p:cNvCxnSpPr>
            <a:cxnSpLocks/>
            <a:endCxn id="6" idx="1"/>
          </p:cNvCxnSpPr>
          <p:nvPr/>
        </p:nvCxnSpPr>
        <p:spPr>
          <a:xfrm>
            <a:off x="5725886" y="2933274"/>
            <a:ext cx="1436916" cy="11609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B3EF5FD-CE79-4B91-8FE4-ED423436F734}"/>
              </a:ext>
            </a:extLst>
          </p:cNvPr>
          <p:cNvCxnSpPr>
            <a:cxnSpLocks/>
            <a:endCxn id="7" idx="1"/>
          </p:cNvCxnSpPr>
          <p:nvPr/>
        </p:nvCxnSpPr>
        <p:spPr>
          <a:xfrm>
            <a:off x="5029199" y="3254870"/>
            <a:ext cx="2133603" cy="80852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80A359-CD9D-4F30-B31F-91B792012E89}"/>
              </a:ext>
            </a:extLst>
          </p:cNvPr>
          <p:cNvCxnSpPr>
            <a:cxnSpLocks/>
            <a:endCxn id="20" idx="1"/>
          </p:cNvCxnSpPr>
          <p:nvPr/>
        </p:nvCxnSpPr>
        <p:spPr>
          <a:xfrm>
            <a:off x="3940629" y="3635829"/>
            <a:ext cx="3265716" cy="159276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8DE95C7-8CCC-4D6F-A093-13E4D9B8BA89}"/>
                  </a:ext>
                </a:extLst>
              </p:cNvPr>
              <p:cNvSpPr txBox="1"/>
              <p:nvPr/>
            </p:nvSpPr>
            <p:spPr>
              <a:xfrm>
                <a:off x="7206345" y="5023093"/>
                <a:ext cx="3341911"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𝑖𝑡𝑒𝑚𝑠</m:t>
                              </m:r>
                            </m:sub>
                          </m:sSub>
                          <m:r>
                            <a:rPr lang="en-US" b="0" i="1" smtClean="0">
                              <a:latin typeface="Cambria Math" panose="02040503050406030204" pitchFamily="18" charset="0"/>
                            </a:rPr>
                            <m:t> ]</m:t>
                          </m:r>
                        </m:e>
                      </m:d>
                      <m:r>
                        <a:rPr lang="en-US" b="0" i="1" smtClean="0">
                          <a:latin typeface="Cambria Math" panose="02040503050406030204" pitchFamily="18" charset="0"/>
                        </a:rPr>
                        <m:t>=[ </m:t>
                      </m:r>
                      <m:r>
                        <a:rPr lang="en-US" b="0" i="1" smtClean="0">
                          <a:latin typeface="Cambria Math" panose="02040503050406030204" pitchFamily="18" charset="0"/>
                        </a:rPr>
                        <m:t>𝑠𝑐𝑜𝑟𝑒𝑠</m:t>
                      </m:r>
                      <m:r>
                        <a:rPr lang="en-US" b="0" i="1" smtClean="0">
                          <a:latin typeface="Cambria Math" panose="02040503050406030204" pitchFamily="18" charset="0"/>
                        </a:rPr>
                        <m:t> ]</m:t>
                      </m:r>
                    </m:oMath>
                  </m:oMathPara>
                </a14:m>
                <a:endParaRPr lang="en-US" dirty="0"/>
              </a:p>
            </p:txBody>
          </p:sp>
        </mc:Choice>
        <mc:Fallback xmlns="">
          <p:sp>
            <p:nvSpPr>
              <p:cNvPr id="20" name="TextBox 19">
                <a:extLst>
                  <a:ext uri="{FF2B5EF4-FFF2-40B4-BE49-F238E27FC236}">
                    <a16:creationId xmlns:a16="http://schemas.microsoft.com/office/drawing/2014/main" id="{18DE95C7-8CCC-4D6F-A093-13E4D9B8BA89}"/>
                  </a:ext>
                </a:extLst>
              </p:cNvPr>
              <p:cNvSpPr txBox="1">
                <a:spLocks noRot="1" noChangeAspect="1" noMove="1" noResize="1" noEditPoints="1" noAdjustHandles="1" noChangeArrowheads="1" noChangeShapeType="1" noTextEdit="1"/>
              </p:cNvSpPr>
              <p:nvPr/>
            </p:nvSpPr>
            <p:spPr>
              <a:xfrm>
                <a:off x="7206345" y="5023093"/>
                <a:ext cx="3341911" cy="411010"/>
              </a:xfrm>
              <a:prstGeom prst="rect">
                <a:avLst/>
              </a:prstGeom>
              <a:blipFill>
                <a:blip r:embed="rId4"/>
                <a:stretch>
                  <a:fillRect r="-547" b="-10448"/>
                </a:stretch>
              </a:blipFill>
            </p:spPr>
            <p:txBody>
              <a:bodyPr/>
              <a:lstStyle/>
              <a:p>
                <a:r>
                  <a:rPr lang="en-US">
                    <a:noFill/>
                  </a:rPr>
                  <a:t> </a:t>
                </a:r>
              </a:p>
            </p:txBody>
          </p:sp>
        </mc:Fallback>
      </mc:AlternateContent>
    </p:spTree>
    <p:extLst>
      <p:ext uri="{BB962C8B-B14F-4D97-AF65-F5344CB8AC3E}">
        <p14:creationId xmlns:p14="http://schemas.microsoft.com/office/powerpoint/2010/main" val="97713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additive="base">
                                        <p:cTn id="6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additive="base">
                                        <p:cTn id="7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additive="base">
                                        <p:cTn id="7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 calcmode="lin" valueType="num">
                                      <p:cBhvr additive="base">
                                        <p:cTn id="8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
                                            <p:txEl>
                                              <p:pRg st="13" end="13"/>
                                            </p:txEl>
                                          </p:spTgt>
                                        </p:tgtEl>
                                        <p:attrNameLst>
                                          <p:attrName>style.visibility</p:attrName>
                                        </p:attrNameLst>
                                      </p:cBhvr>
                                      <p:to>
                                        <p:strVal val="visible"/>
                                      </p:to>
                                    </p:set>
                                    <p:anim calcmode="lin" valueType="num">
                                      <p:cBhvr additive="base">
                                        <p:cTn id="8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3436544" cy="617771"/>
          </a:xfrm>
        </p:spPr>
        <p:txBody>
          <a:bodyPr>
            <a:normAutofit fontScale="90000"/>
          </a:bodyPr>
          <a:lstStyle/>
          <a:p>
            <a:r>
              <a:rPr lang="en-US" dirty="0"/>
              <a:t>Ranking Flow</a:t>
            </a:r>
          </a:p>
        </p:txBody>
      </p:sp>
      <p:pic>
        <p:nvPicPr>
          <p:cNvPr id="4" name="Picture 3">
            <a:extLst>
              <a:ext uri="{FF2B5EF4-FFF2-40B4-BE49-F238E27FC236}">
                <a16:creationId xmlns:a16="http://schemas.microsoft.com/office/drawing/2014/main" id="{8B020338-1915-45BE-9BBE-2DBFE5CC1FBE}"/>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9056100" y="2066832"/>
            <a:ext cx="810344" cy="837227"/>
          </a:xfrm>
          <a:prstGeom prst="rect">
            <a:avLst/>
          </a:prstGeom>
        </p:spPr>
      </p:pic>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1" name="TextBox 10">
            <a:extLst>
              <a:ext uri="{FF2B5EF4-FFF2-40B4-BE49-F238E27FC236}">
                <a16:creationId xmlns:a16="http://schemas.microsoft.com/office/drawing/2014/main" id="{4C669DD5-3F5F-47C6-8CE3-AEAC4B9B4B4C}"/>
              </a:ext>
            </a:extLst>
          </p:cNvPr>
          <p:cNvSpPr txBox="1"/>
          <p:nvPr/>
        </p:nvSpPr>
        <p:spPr>
          <a:xfrm>
            <a:off x="3680563" y="2319175"/>
            <a:ext cx="1501372" cy="646331"/>
          </a:xfrm>
          <a:prstGeom prst="rect">
            <a:avLst/>
          </a:prstGeom>
          <a:noFill/>
        </p:spPr>
        <p:txBody>
          <a:bodyPr wrap="none" rtlCol="0">
            <a:spAutoFit/>
          </a:bodyPr>
          <a:lstStyle/>
          <a:p>
            <a:pPr algn="ctr"/>
            <a:r>
              <a:rPr lang="en-US" dirty="0"/>
              <a:t>Query</a:t>
            </a:r>
          </a:p>
          <a:p>
            <a:pPr algn="ctr"/>
            <a:r>
              <a:rPr lang="en-US" dirty="0"/>
              <a:t>Interpretation</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cxnSp>
        <p:nvCxnSpPr>
          <p:cNvPr id="18" name="Straight Arrow Connector 17">
            <a:extLst>
              <a:ext uri="{FF2B5EF4-FFF2-40B4-BE49-F238E27FC236}">
                <a16:creationId xmlns:a16="http://schemas.microsoft.com/office/drawing/2014/main" id="{48147250-7347-4418-8F83-8AA26829D250}"/>
              </a:ext>
            </a:extLst>
          </p:cNvPr>
          <p:cNvCxnSpPr>
            <a:cxnSpLocks/>
          </p:cNvCxnSpPr>
          <p:nvPr/>
        </p:nvCxnSpPr>
        <p:spPr>
          <a:xfrm>
            <a:off x="3472542" y="5355772"/>
            <a:ext cx="4691742"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6ECFDA83-AF80-490E-9596-93E1798202C4}"/>
              </a:ext>
            </a:extLst>
          </p:cNvPr>
          <p:cNvPicPr>
            <a:picLocks noChangeAspect="1"/>
          </p:cNvPicPr>
          <p:nvPr/>
        </p:nvPicPr>
        <p:blipFill>
          <a:blip r:embed="rId4"/>
          <a:stretch>
            <a:fillRect/>
          </a:stretch>
        </p:blipFill>
        <p:spPr>
          <a:xfrm>
            <a:off x="8520801" y="4073078"/>
            <a:ext cx="1635570" cy="2139339"/>
          </a:xfrm>
          <a:prstGeom prst="rect">
            <a:avLst/>
          </a:prstGeom>
        </p:spPr>
      </p:pic>
      <p:sp>
        <p:nvSpPr>
          <p:cNvPr id="37" name="TextBox 36">
            <a:extLst>
              <a:ext uri="{FF2B5EF4-FFF2-40B4-BE49-F238E27FC236}">
                <a16:creationId xmlns:a16="http://schemas.microsoft.com/office/drawing/2014/main" id="{CF5DB212-6ABD-48E5-8830-A07088F8F3AA}"/>
              </a:ext>
            </a:extLst>
          </p:cNvPr>
          <p:cNvSpPr txBox="1"/>
          <p:nvPr/>
        </p:nvSpPr>
        <p:spPr>
          <a:xfrm>
            <a:off x="1411757" y="1706270"/>
            <a:ext cx="1538755" cy="369332"/>
          </a:xfrm>
          <a:prstGeom prst="rect">
            <a:avLst/>
          </a:prstGeom>
          <a:noFill/>
        </p:spPr>
        <p:txBody>
          <a:bodyPr wrap="none" rtlCol="0">
            <a:spAutoFit/>
          </a:bodyPr>
          <a:lstStyle/>
          <a:p>
            <a:pPr algn="ctr"/>
            <a:r>
              <a:rPr lang="en-US" dirty="0"/>
              <a:t>Query Engines</a:t>
            </a:r>
          </a:p>
        </p:txBody>
      </p:sp>
      <p:cxnSp>
        <p:nvCxnSpPr>
          <p:cNvPr id="41" name="Straight Arrow Connector 40">
            <a:extLst>
              <a:ext uri="{FF2B5EF4-FFF2-40B4-BE49-F238E27FC236}">
                <a16:creationId xmlns:a16="http://schemas.microsoft.com/office/drawing/2014/main" id="{00C3332B-8DE0-44D2-BDB8-61057D1A3523}"/>
              </a:ext>
            </a:extLst>
          </p:cNvPr>
          <p:cNvCxnSpPr>
            <a:cxnSpLocks/>
          </p:cNvCxnSpPr>
          <p:nvPr/>
        </p:nvCxnSpPr>
        <p:spPr>
          <a:xfrm>
            <a:off x="9461272" y="3146087"/>
            <a:ext cx="0" cy="62825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A69C9E6-A9AE-46E9-B489-D144F71421D2}"/>
              </a:ext>
            </a:extLst>
          </p:cNvPr>
          <p:cNvSpPr txBox="1"/>
          <p:nvPr/>
        </p:nvSpPr>
        <p:spPr>
          <a:xfrm>
            <a:off x="8974769" y="3251594"/>
            <a:ext cx="973005" cy="369332"/>
          </a:xfrm>
          <a:prstGeom prst="rect">
            <a:avLst/>
          </a:prstGeom>
          <a:noFill/>
        </p:spPr>
        <p:txBody>
          <a:bodyPr wrap="square" rtlCol="0">
            <a:spAutoFit/>
          </a:bodyPr>
          <a:lstStyle/>
          <a:p>
            <a:r>
              <a:rPr lang="en-US" dirty="0"/>
              <a:t>Interact</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5">
            <a:alphaModFix amt="90000"/>
            <a:extLst>
              <a:ext uri="{BEBA8EAE-BF5A-486C-A8C5-ECC9F3942E4B}">
                <a14:imgProps xmlns:a14="http://schemas.microsoft.com/office/drawing/2010/main">
                  <a14:imgLayer r:embed="rId6">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B3351FE-8ECB-406C-B68A-BFE73CBB25EB}"/>
              </a:ext>
            </a:extLst>
          </p:cNvPr>
          <p:cNvSpPr txBox="1"/>
          <p:nvPr/>
        </p:nvSpPr>
        <p:spPr>
          <a:xfrm>
            <a:off x="1690642" y="3620286"/>
            <a:ext cx="972574" cy="646331"/>
          </a:xfrm>
          <a:prstGeom prst="rect">
            <a:avLst/>
          </a:prstGeom>
          <a:noFill/>
        </p:spPr>
        <p:txBody>
          <a:bodyPr wrap="none" rtlCol="0">
            <a:spAutoFit/>
          </a:bodyPr>
          <a:lstStyle/>
          <a:p>
            <a:pPr algn="ctr"/>
            <a:r>
              <a:rPr lang="en-US" dirty="0"/>
              <a:t>Best</a:t>
            </a:r>
          </a:p>
          <a:p>
            <a:pPr algn="ctr"/>
            <a:r>
              <a:rPr lang="en-US" dirty="0"/>
              <a:t>Answers</a:t>
            </a:r>
          </a:p>
        </p:txBody>
      </p:sp>
      <p:sp>
        <p:nvSpPr>
          <p:cNvPr id="51" name="TextBox 50">
            <a:extLst>
              <a:ext uri="{FF2B5EF4-FFF2-40B4-BE49-F238E27FC236}">
                <a16:creationId xmlns:a16="http://schemas.microsoft.com/office/drawing/2014/main" id="{DCFBDCE8-1CBE-489C-A3E9-E509A99BD9FE}"/>
              </a:ext>
            </a:extLst>
          </p:cNvPr>
          <p:cNvSpPr txBox="1"/>
          <p:nvPr/>
        </p:nvSpPr>
        <p:spPr>
          <a:xfrm>
            <a:off x="9479697" y="271078"/>
            <a:ext cx="936154" cy="1477328"/>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Text</a:t>
            </a:r>
          </a:p>
          <a:p>
            <a:r>
              <a:rPr lang="en-US" dirty="0">
                <a:solidFill>
                  <a:schemeClr val="bg1">
                    <a:lumMod val="50000"/>
                  </a:schemeClr>
                </a:solidFill>
              </a:rPr>
              <a:t>Speech</a:t>
            </a:r>
          </a:p>
          <a:p>
            <a:r>
              <a:rPr lang="en-US" dirty="0">
                <a:solidFill>
                  <a:schemeClr val="bg1">
                    <a:lumMod val="50000"/>
                  </a:schemeClr>
                </a:solidFill>
              </a:rPr>
              <a:t>Movie</a:t>
            </a:r>
          </a:p>
          <a:p>
            <a:r>
              <a:rPr lang="en-US" dirty="0">
                <a:solidFill>
                  <a:schemeClr val="bg1">
                    <a:lumMod val="50000"/>
                  </a:schemeClr>
                </a:solidFill>
              </a:rPr>
              <a:t>Product</a:t>
            </a:r>
          </a:p>
          <a:p>
            <a:r>
              <a:rPr lang="en-US" dirty="0">
                <a:solidFill>
                  <a:schemeClr val="bg1">
                    <a:lumMod val="50000"/>
                  </a:schemeClr>
                </a:solidFill>
              </a:rPr>
              <a:t>Content</a:t>
            </a:r>
          </a:p>
        </p:txBody>
      </p:sp>
      <p:cxnSp>
        <p:nvCxnSpPr>
          <p:cNvPr id="53" name="Straight Connector 52">
            <a:extLst>
              <a:ext uri="{FF2B5EF4-FFF2-40B4-BE49-F238E27FC236}">
                <a16:creationId xmlns:a16="http://schemas.microsoft.com/office/drawing/2014/main" id="{DD70499B-B8B9-48B7-9E05-51DAF908DDE2}"/>
              </a:ext>
            </a:extLst>
          </p:cNvPr>
          <p:cNvCxnSpPr>
            <a:stCxn id="51" idx="1"/>
            <a:endCxn id="10" idx="0"/>
          </p:cNvCxnSpPr>
          <p:nvPr/>
        </p:nvCxnSpPr>
        <p:spPr>
          <a:xfrm flipH="1">
            <a:off x="8074937" y="1009742"/>
            <a:ext cx="1404760" cy="13557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713E7F49-6474-42F2-B71D-AEC26091E612}"/>
              </a:ext>
            </a:extLst>
          </p:cNvPr>
          <p:cNvSpPr txBox="1"/>
          <p:nvPr/>
        </p:nvSpPr>
        <p:spPr>
          <a:xfrm>
            <a:off x="6200532" y="894268"/>
            <a:ext cx="1744260" cy="369332"/>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2"/>
          </p:cNvCxnSpPr>
          <p:nvPr/>
        </p:nvCxnSpPr>
        <p:spPr>
          <a:xfrm flipH="1">
            <a:off x="6662446" y="1263600"/>
            <a:ext cx="410216" cy="9415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46C3023-FF87-4180-BD9F-8ECD690CD3C1}"/>
              </a:ext>
            </a:extLst>
          </p:cNvPr>
          <p:cNvSpPr txBox="1"/>
          <p:nvPr/>
        </p:nvSpPr>
        <p:spPr>
          <a:xfrm>
            <a:off x="4136036" y="737288"/>
            <a:ext cx="1524135"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Topic</a:t>
            </a:r>
          </a:p>
          <a:p>
            <a:r>
              <a:rPr lang="en-US" dirty="0">
                <a:solidFill>
                  <a:schemeClr val="bg1">
                    <a:lumMod val="50000"/>
                  </a:schemeClr>
                </a:solidFill>
              </a:rPr>
              <a:t>Parameters</a:t>
            </a:r>
          </a:p>
          <a:p>
            <a:r>
              <a:rPr lang="en-US" dirty="0">
                <a:solidFill>
                  <a:schemeClr val="bg1">
                    <a:lumMod val="50000"/>
                  </a:schemeClr>
                </a:solidFill>
              </a:rPr>
              <a:t>Augmentation</a:t>
            </a:r>
          </a:p>
        </p:txBody>
      </p:sp>
      <p:cxnSp>
        <p:nvCxnSpPr>
          <p:cNvPr id="60" name="Straight Connector 59">
            <a:extLst>
              <a:ext uri="{FF2B5EF4-FFF2-40B4-BE49-F238E27FC236}">
                <a16:creationId xmlns:a16="http://schemas.microsoft.com/office/drawing/2014/main" id="{17DFB5A4-6EA4-41B2-9972-4BE7B0B0DF30}"/>
              </a:ext>
            </a:extLst>
          </p:cNvPr>
          <p:cNvCxnSpPr>
            <a:cxnSpLocks/>
            <a:stCxn id="59" idx="2"/>
            <a:endCxn id="11" idx="0"/>
          </p:cNvCxnSpPr>
          <p:nvPr/>
        </p:nvCxnSpPr>
        <p:spPr>
          <a:xfrm flipH="1">
            <a:off x="4431249" y="1660618"/>
            <a:ext cx="466855" cy="65855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7913887-5670-473B-B67B-CF0C9AB7D301}"/>
              </a:ext>
            </a:extLst>
          </p:cNvPr>
          <p:cNvSpPr txBox="1"/>
          <p:nvPr/>
        </p:nvSpPr>
        <p:spPr>
          <a:xfrm>
            <a:off x="8487233" y="6148870"/>
            <a:ext cx="1702710" cy="369332"/>
          </a:xfrm>
          <a:prstGeom prst="rect">
            <a:avLst/>
          </a:prstGeom>
          <a:noFill/>
        </p:spPr>
        <p:txBody>
          <a:bodyPr wrap="none" rtlCol="0">
            <a:spAutoFit/>
          </a:bodyPr>
          <a:lstStyle/>
          <a:p>
            <a:pPr algn="ctr"/>
            <a:r>
              <a:rPr lang="en-US" dirty="0"/>
              <a:t>User Experience</a:t>
            </a:r>
          </a:p>
        </p:txBody>
      </p:sp>
      <p:sp>
        <p:nvSpPr>
          <p:cNvPr id="66" name="TextBox 65">
            <a:extLst>
              <a:ext uri="{FF2B5EF4-FFF2-40B4-BE49-F238E27FC236}">
                <a16:creationId xmlns:a16="http://schemas.microsoft.com/office/drawing/2014/main" id="{FAA1E7EC-3302-425E-8239-C9D21C5F2B47}"/>
              </a:ext>
            </a:extLst>
          </p:cNvPr>
          <p:cNvSpPr txBox="1"/>
          <p:nvPr/>
        </p:nvSpPr>
        <p:spPr>
          <a:xfrm>
            <a:off x="5111665" y="5027118"/>
            <a:ext cx="972574" cy="646331"/>
          </a:xfrm>
          <a:prstGeom prst="rect">
            <a:avLst/>
          </a:prstGeom>
          <a:noFill/>
        </p:spPr>
        <p:txBody>
          <a:bodyPr wrap="none" rtlCol="0">
            <a:spAutoFit/>
          </a:bodyPr>
          <a:lstStyle/>
          <a:p>
            <a:pPr algn="ctr"/>
            <a:r>
              <a:rPr lang="en-US" dirty="0"/>
              <a:t>Top N</a:t>
            </a:r>
          </a:p>
          <a:p>
            <a:pPr algn="ctr"/>
            <a:r>
              <a:rPr lang="en-US" dirty="0"/>
              <a:t>Answers</a:t>
            </a:r>
          </a:p>
        </p:txBody>
      </p: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2794996"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Task Specific Solutions</a:t>
            </a:r>
          </a:p>
          <a:p>
            <a:r>
              <a:rPr lang="en-US" dirty="0">
                <a:solidFill>
                  <a:schemeClr val="bg1">
                    <a:lumMod val="50000"/>
                  </a:schemeClr>
                </a:solidFill>
              </a:rPr>
              <a:t>Domain Specific Answers</a:t>
            </a:r>
          </a:p>
          <a:p>
            <a:r>
              <a:rPr lang="en-US" dirty="0">
                <a:solidFill>
                  <a:schemeClr val="bg1">
                    <a:lumMod val="50000"/>
                  </a:schemeClr>
                </a:solidFill>
              </a:rPr>
              <a:t>Focused (or Legacy) Indexes</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5"/>
            <a:ext cx="704346" cy="702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3633574" y="6112646"/>
            <a:ext cx="4022286" cy="646331"/>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Maximize objective</a:t>
            </a:r>
          </a:p>
          <a:p>
            <a:r>
              <a:rPr lang="en-US" dirty="0">
                <a:solidFill>
                  <a:schemeClr val="bg1">
                    <a:lumMod val="50000"/>
                  </a:schemeClr>
                </a:solidFill>
              </a:rPr>
              <a:t>History, user, context, </a:t>
            </a:r>
            <a:r>
              <a:rPr lang="en-US" dirty="0" err="1">
                <a:solidFill>
                  <a:schemeClr val="bg1">
                    <a:lumMod val="50000"/>
                  </a:schemeClr>
                </a:solidFill>
              </a:rPr>
              <a:t>etc</a:t>
            </a:r>
            <a:r>
              <a:rPr lang="en-US" dirty="0">
                <a:solidFill>
                  <a:schemeClr val="bg1">
                    <a:lumMod val="50000"/>
                  </a:schemeClr>
                </a:solidFill>
              </a:rPr>
              <a:t>…</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p:cNvCxnSpPr>
          <p:nvPr/>
        </p:nvCxnSpPr>
        <p:spPr>
          <a:xfrm flipH="1" flipV="1">
            <a:off x="3186894" y="5881011"/>
            <a:ext cx="446680" cy="55480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BAE9B2C-2733-4EC6-92F5-7026592B93AD}"/>
              </a:ext>
            </a:extLst>
          </p:cNvPr>
          <p:cNvSpPr/>
          <p:nvPr/>
        </p:nvSpPr>
        <p:spPr>
          <a:xfrm>
            <a:off x="3827239" y="2873173"/>
            <a:ext cx="1204176" cy="369332"/>
          </a:xfrm>
          <a:prstGeom prst="rect">
            <a:avLst/>
          </a:prstGeom>
        </p:spPr>
        <p:txBody>
          <a:bodyPr wrap="none">
            <a:spAutoFit/>
          </a:bodyPr>
          <a:lstStyle/>
          <a:p>
            <a:r>
              <a:rPr lang="en-US" dirty="0"/>
              <a:t>&amp; Planning</a:t>
            </a:r>
          </a:p>
        </p:txBody>
      </p:sp>
    </p:spTree>
    <p:extLst>
      <p:ext uri="{BB962C8B-B14F-4D97-AF65-F5344CB8AC3E}">
        <p14:creationId xmlns:p14="http://schemas.microsoft.com/office/powerpoint/2010/main" val="391276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500" fill="hold"/>
                                        <p:tgtEl>
                                          <p:spTgt spid="51"/>
                                        </p:tgtEl>
                                        <p:attrNameLst>
                                          <p:attrName>ppt_x</p:attrName>
                                        </p:attrNameLst>
                                      </p:cBhvr>
                                      <p:tavLst>
                                        <p:tav tm="0">
                                          <p:val>
                                            <p:strVal val="#ppt_x"/>
                                          </p:val>
                                        </p:tav>
                                        <p:tav tm="100000">
                                          <p:val>
                                            <p:strVal val="#ppt_x"/>
                                          </p:val>
                                        </p:tav>
                                      </p:tavLst>
                                    </p:anim>
                                    <p:anim calcmode="lin" valueType="num">
                                      <p:cBhvr additive="base">
                                        <p:cTn id="1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ppt_x"/>
                                          </p:val>
                                        </p:tav>
                                        <p:tav tm="100000">
                                          <p:val>
                                            <p:strVal val="#ppt_x"/>
                                          </p:val>
                                        </p:tav>
                                      </p:tavLst>
                                    </p:anim>
                                    <p:anim calcmode="lin" valueType="num">
                                      <p:cBhvr additive="base">
                                        <p:cTn id="18" dur="500" fill="hold"/>
                                        <p:tgtEl>
                                          <p:spTgt spid="5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ppt_x"/>
                                          </p:val>
                                        </p:tav>
                                        <p:tav tm="100000">
                                          <p:val>
                                            <p:strVal val="#ppt_x"/>
                                          </p:val>
                                        </p:tav>
                                      </p:tavLst>
                                    </p:anim>
                                    <p:anim calcmode="lin" valueType="num">
                                      <p:cBhvr additive="base">
                                        <p:cTn id="2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ppt_x"/>
                                          </p:val>
                                        </p:tav>
                                        <p:tav tm="100000">
                                          <p:val>
                                            <p:strVal val="#ppt_x"/>
                                          </p:val>
                                        </p:tav>
                                      </p:tavLst>
                                    </p:anim>
                                    <p:anim calcmode="lin" valueType="num">
                                      <p:cBhvr additive="base">
                                        <p:cTn id="36" dur="50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additive="base">
                                        <p:cTn id="39" dur="500" fill="hold"/>
                                        <p:tgtEl>
                                          <p:spTgt spid="59"/>
                                        </p:tgtEl>
                                        <p:attrNameLst>
                                          <p:attrName>ppt_x</p:attrName>
                                        </p:attrNameLst>
                                      </p:cBhvr>
                                      <p:tavLst>
                                        <p:tav tm="0">
                                          <p:val>
                                            <p:strVal val="#ppt_x"/>
                                          </p:val>
                                        </p:tav>
                                        <p:tav tm="100000">
                                          <p:val>
                                            <p:strVal val="#ppt_x"/>
                                          </p:val>
                                        </p:tav>
                                      </p:tavLst>
                                    </p:anim>
                                    <p:anim calcmode="lin" valueType="num">
                                      <p:cBhvr additive="base">
                                        <p:cTn id="40"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fill="hold"/>
                                        <p:tgtEl>
                                          <p:spTgt spid="47"/>
                                        </p:tgtEl>
                                        <p:attrNameLst>
                                          <p:attrName>ppt_x</p:attrName>
                                        </p:attrNameLst>
                                      </p:cBhvr>
                                      <p:tavLst>
                                        <p:tav tm="0">
                                          <p:val>
                                            <p:strVal val="#ppt_x"/>
                                          </p:val>
                                        </p:tav>
                                        <p:tav tm="100000">
                                          <p:val>
                                            <p:strVal val="#ppt_x"/>
                                          </p:val>
                                        </p:tav>
                                      </p:tavLst>
                                    </p:anim>
                                    <p:anim calcmode="lin" valueType="num">
                                      <p:cBhvr additive="base">
                                        <p:cTn id="46" dur="500" fill="hold"/>
                                        <p:tgtEl>
                                          <p:spTgt spid="4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additive="base">
                                        <p:cTn id="65" dur="500" fill="hold"/>
                                        <p:tgtEl>
                                          <p:spTgt spid="67"/>
                                        </p:tgtEl>
                                        <p:attrNameLst>
                                          <p:attrName>ppt_x</p:attrName>
                                        </p:attrNameLst>
                                      </p:cBhvr>
                                      <p:tavLst>
                                        <p:tav tm="0">
                                          <p:val>
                                            <p:strVal val="#ppt_x"/>
                                          </p:val>
                                        </p:tav>
                                        <p:tav tm="100000">
                                          <p:val>
                                            <p:strVal val="#ppt_x"/>
                                          </p:val>
                                        </p:tav>
                                      </p:tavLst>
                                    </p:anim>
                                    <p:anim calcmode="lin" valueType="num">
                                      <p:cBhvr additive="base">
                                        <p:cTn id="66" dur="500" fill="hold"/>
                                        <p:tgtEl>
                                          <p:spTgt spid="6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500" fill="hold"/>
                                        <p:tgtEl>
                                          <p:spTgt spid="3"/>
                                        </p:tgtEl>
                                        <p:attrNameLst>
                                          <p:attrName>ppt_x</p:attrName>
                                        </p:attrNameLst>
                                      </p:cBhvr>
                                      <p:tavLst>
                                        <p:tav tm="0">
                                          <p:val>
                                            <p:strVal val="#ppt_x"/>
                                          </p:val>
                                        </p:tav>
                                        <p:tav tm="100000">
                                          <p:val>
                                            <p:strVal val="#ppt_x"/>
                                          </p:val>
                                        </p:tav>
                                      </p:tavLst>
                                    </p:anim>
                                    <p:anim calcmode="lin" valueType="num">
                                      <p:cBhvr additive="base">
                                        <p:cTn id="70" dur="5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cBhvr additive="base">
                                        <p:cTn id="77" dur="500" fill="hold"/>
                                        <p:tgtEl>
                                          <p:spTgt spid="69"/>
                                        </p:tgtEl>
                                        <p:attrNameLst>
                                          <p:attrName>ppt_x</p:attrName>
                                        </p:attrNameLst>
                                      </p:cBhvr>
                                      <p:tavLst>
                                        <p:tav tm="0">
                                          <p:val>
                                            <p:strVal val="#ppt_x"/>
                                          </p:val>
                                        </p:tav>
                                        <p:tav tm="100000">
                                          <p:val>
                                            <p:strVal val="#ppt_x"/>
                                          </p:val>
                                        </p:tav>
                                      </p:tavLst>
                                    </p:anim>
                                    <p:anim calcmode="lin" valueType="num">
                                      <p:cBhvr additive="base">
                                        <p:cTn id="7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500" fill="hold"/>
                                        <p:tgtEl>
                                          <p:spTgt spid="49"/>
                                        </p:tgtEl>
                                        <p:attrNameLst>
                                          <p:attrName>ppt_x</p:attrName>
                                        </p:attrNameLst>
                                      </p:cBhvr>
                                      <p:tavLst>
                                        <p:tav tm="0">
                                          <p:val>
                                            <p:strVal val="#ppt_x"/>
                                          </p:val>
                                        </p:tav>
                                        <p:tav tm="100000">
                                          <p:val>
                                            <p:strVal val="#ppt_x"/>
                                          </p:val>
                                        </p:tav>
                                      </p:tavLst>
                                    </p:anim>
                                    <p:anim calcmode="lin" valueType="num">
                                      <p:cBhvr additive="base">
                                        <p:cTn id="84" dur="500" fill="hold"/>
                                        <p:tgtEl>
                                          <p:spTgt spid="49"/>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additive="base">
                                        <p:cTn id="87" dur="500" fill="hold"/>
                                        <p:tgtEl>
                                          <p:spTgt spid="13"/>
                                        </p:tgtEl>
                                        <p:attrNameLst>
                                          <p:attrName>ppt_x</p:attrName>
                                        </p:attrNameLst>
                                      </p:cBhvr>
                                      <p:tavLst>
                                        <p:tav tm="0">
                                          <p:val>
                                            <p:strVal val="#ppt_x"/>
                                          </p:val>
                                        </p:tav>
                                        <p:tav tm="100000">
                                          <p:val>
                                            <p:strVal val="#ppt_x"/>
                                          </p:val>
                                        </p:tav>
                                      </p:tavLst>
                                    </p:anim>
                                    <p:anim calcmode="lin" valueType="num">
                                      <p:cBhvr additive="base">
                                        <p:cTn id="88" dur="500" fill="hold"/>
                                        <p:tgtEl>
                                          <p:spTgt spid="13"/>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74"/>
                                        </p:tgtEl>
                                        <p:attrNameLst>
                                          <p:attrName>style.visibility</p:attrName>
                                        </p:attrNameLst>
                                      </p:cBhvr>
                                      <p:to>
                                        <p:strVal val="visible"/>
                                      </p:to>
                                    </p:set>
                                    <p:anim calcmode="lin" valueType="num">
                                      <p:cBhvr additive="base">
                                        <p:cTn id="95" dur="500" fill="hold"/>
                                        <p:tgtEl>
                                          <p:spTgt spid="74"/>
                                        </p:tgtEl>
                                        <p:attrNameLst>
                                          <p:attrName>ppt_x</p:attrName>
                                        </p:attrNameLst>
                                      </p:cBhvr>
                                      <p:tavLst>
                                        <p:tav tm="0">
                                          <p:val>
                                            <p:strVal val="#ppt_x"/>
                                          </p:val>
                                        </p:tav>
                                        <p:tav tm="100000">
                                          <p:val>
                                            <p:strVal val="#ppt_x"/>
                                          </p:val>
                                        </p:tav>
                                      </p:tavLst>
                                    </p:anim>
                                    <p:anim calcmode="lin" valueType="num">
                                      <p:cBhvr additive="base">
                                        <p:cTn id="96" dur="500" fill="hold"/>
                                        <p:tgtEl>
                                          <p:spTgt spid="7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66"/>
                                        </p:tgtEl>
                                        <p:attrNameLst>
                                          <p:attrName>style.visibility</p:attrName>
                                        </p:attrNameLst>
                                      </p:cBhvr>
                                      <p:to>
                                        <p:strVal val="visible"/>
                                      </p:to>
                                    </p:set>
                                    <p:anim calcmode="lin" valueType="num">
                                      <p:cBhvr additive="base">
                                        <p:cTn id="105" dur="500" fill="hold"/>
                                        <p:tgtEl>
                                          <p:spTgt spid="66"/>
                                        </p:tgtEl>
                                        <p:attrNameLst>
                                          <p:attrName>ppt_x</p:attrName>
                                        </p:attrNameLst>
                                      </p:cBhvr>
                                      <p:tavLst>
                                        <p:tav tm="0">
                                          <p:val>
                                            <p:strVal val="#ppt_x"/>
                                          </p:val>
                                        </p:tav>
                                        <p:tav tm="100000">
                                          <p:val>
                                            <p:strVal val="#ppt_x"/>
                                          </p:val>
                                        </p:tav>
                                      </p:tavLst>
                                    </p:anim>
                                    <p:anim calcmode="lin" valueType="num">
                                      <p:cBhvr additive="base">
                                        <p:cTn id="106" dur="500" fill="hold"/>
                                        <p:tgtEl>
                                          <p:spTgt spid="66"/>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8"/>
                                        </p:tgtEl>
                                        <p:attrNameLst>
                                          <p:attrName>style.visibility</p:attrName>
                                        </p:attrNameLst>
                                      </p:cBhvr>
                                      <p:to>
                                        <p:strVal val="visible"/>
                                      </p:to>
                                    </p:set>
                                    <p:anim calcmode="lin" valueType="num">
                                      <p:cBhvr additive="base">
                                        <p:cTn id="109" dur="500" fill="hold"/>
                                        <p:tgtEl>
                                          <p:spTgt spid="18"/>
                                        </p:tgtEl>
                                        <p:attrNameLst>
                                          <p:attrName>ppt_x</p:attrName>
                                        </p:attrNameLst>
                                      </p:cBhvr>
                                      <p:tavLst>
                                        <p:tav tm="0">
                                          <p:val>
                                            <p:strVal val="#ppt_x"/>
                                          </p:val>
                                        </p:tav>
                                        <p:tav tm="100000">
                                          <p:val>
                                            <p:strVal val="#ppt_x"/>
                                          </p:val>
                                        </p:tav>
                                      </p:tavLst>
                                    </p:anim>
                                    <p:anim calcmode="lin" valueType="num">
                                      <p:cBhvr additive="base">
                                        <p:cTn id="110" dur="500" fill="hold"/>
                                        <p:tgtEl>
                                          <p:spTgt spid="18"/>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65"/>
                                        </p:tgtEl>
                                        <p:attrNameLst>
                                          <p:attrName>style.visibility</p:attrName>
                                        </p:attrNameLst>
                                      </p:cBhvr>
                                      <p:to>
                                        <p:strVal val="visible"/>
                                      </p:to>
                                    </p:set>
                                    <p:anim calcmode="lin" valueType="num">
                                      <p:cBhvr additive="base">
                                        <p:cTn id="113" dur="500" fill="hold"/>
                                        <p:tgtEl>
                                          <p:spTgt spid="65"/>
                                        </p:tgtEl>
                                        <p:attrNameLst>
                                          <p:attrName>ppt_x</p:attrName>
                                        </p:attrNameLst>
                                      </p:cBhvr>
                                      <p:tavLst>
                                        <p:tav tm="0">
                                          <p:val>
                                            <p:strVal val="#ppt_x"/>
                                          </p:val>
                                        </p:tav>
                                        <p:tav tm="100000">
                                          <p:val>
                                            <p:strVal val="#ppt_x"/>
                                          </p:val>
                                        </p:tav>
                                      </p:tavLst>
                                    </p:anim>
                                    <p:anim calcmode="lin" valueType="num">
                                      <p:cBhvr additive="base">
                                        <p:cTn id="114" dur="500" fill="hold"/>
                                        <p:tgtEl>
                                          <p:spTgt spid="65"/>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36"/>
                                        </p:tgtEl>
                                        <p:attrNameLst>
                                          <p:attrName>style.visibility</p:attrName>
                                        </p:attrNameLst>
                                      </p:cBhvr>
                                      <p:to>
                                        <p:strVal val="visible"/>
                                      </p:to>
                                    </p:set>
                                    <p:anim calcmode="lin" valueType="num">
                                      <p:cBhvr additive="base">
                                        <p:cTn id="117" dur="500" fill="hold"/>
                                        <p:tgtEl>
                                          <p:spTgt spid="36"/>
                                        </p:tgtEl>
                                        <p:attrNameLst>
                                          <p:attrName>ppt_x</p:attrName>
                                        </p:attrNameLst>
                                      </p:cBhvr>
                                      <p:tavLst>
                                        <p:tav tm="0">
                                          <p:val>
                                            <p:strVal val="#ppt_x"/>
                                          </p:val>
                                        </p:tav>
                                        <p:tav tm="100000">
                                          <p:val>
                                            <p:strVal val="#ppt_x"/>
                                          </p:val>
                                        </p:tav>
                                      </p:tavLst>
                                    </p:anim>
                                    <p:anim calcmode="lin" valueType="num">
                                      <p:cBhvr additive="base">
                                        <p:cTn id="118" dur="500" fill="hold"/>
                                        <p:tgtEl>
                                          <p:spTgt spid="36"/>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anim calcmode="lin" valueType="num">
                                      <p:cBhvr additive="base">
                                        <p:cTn id="121" dur="500" fill="hold"/>
                                        <p:tgtEl>
                                          <p:spTgt spid="42"/>
                                        </p:tgtEl>
                                        <p:attrNameLst>
                                          <p:attrName>ppt_x</p:attrName>
                                        </p:attrNameLst>
                                      </p:cBhvr>
                                      <p:tavLst>
                                        <p:tav tm="0">
                                          <p:val>
                                            <p:strVal val="#ppt_x"/>
                                          </p:val>
                                        </p:tav>
                                        <p:tav tm="100000">
                                          <p:val>
                                            <p:strVal val="#ppt_x"/>
                                          </p:val>
                                        </p:tav>
                                      </p:tavLst>
                                    </p:anim>
                                    <p:anim calcmode="lin" valueType="num">
                                      <p:cBhvr additive="base">
                                        <p:cTn id="122" dur="500" fill="hold"/>
                                        <p:tgtEl>
                                          <p:spTgt spid="42"/>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11" grpId="0"/>
      <p:bldP spid="12" grpId="0" animBg="1"/>
      <p:bldP spid="16" grpId="0" animBg="1"/>
      <p:bldP spid="37" grpId="0"/>
      <p:bldP spid="42" grpId="0"/>
      <p:bldP spid="45" grpId="0" animBg="1"/>
      <p:bldP spid="46" grpId="0" animBg="1"/>
      <p:bldP spid="47" grpId="0" animBg="1"/>
      <p:bldP spid="49" grpId="0"/>
      <p:bldP spid="51" grpId="0" animBg="1"/>
      <p:bldP spid="54" grpId="0" animBg="1"/>
      <p:bldP spid="59" grpId="0" animBg="1"/>
      <p:bldP spid="65" grpId="0"/>
      <p:bldP spid="66" grpId="0"/>
      <p:bldP spid="69" grpId="0" animBg="1"/>
      <p:bldP spid="73"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D7EF-2672-4C95-BB3D-C4E6487ADD4A}"/>
              </a:ext>
            </a:extLst>
          </p:cNvPr>
          <p:cNvSpPr>
            <a:spLocks noGrp="1"/>
          </p:cNvSpPr>
          <p:nvPr>
            <p:ph type="title"/>
          </p:nvPr>
        </p:nvSpPr>
        <p:spPr>
          <a:xfrm>
            <a:off x="152396" y="132176"/>
            <a:ext cx="7090026" cy="943652"/>
          </a:xfrm>
        </p:spPr>
        <p:txBody>
          <a:bodyPr>
            <a:normAutofit fontScale="90000"/>
          </a:bodyPr>
          <a:lstStyle/>
          <a:p>
            <a:r>
              <a:rPr lang="en-US" dirty="0"/>
              <a:t>One way of Evaluating Ranking:</a:t>
            </a:r>
            <a:br>
              <a:rPr lang="en-US" dirty="0"/>
            </a:br>
            <a:r>
              <a:rPr lang="en-US" dirty="0"/>
              <a:t>Mean Average Precision</a:t>
            </a:r>
          </a:p>
        </p:txBody>
      </p:sp>
      <p:sp>
        <p:nvSpPr>
          <p:cNvPr id="5" name="Rectangle: Folded Corner 4">
            <a:extLst>
              <a:ext uri="{FF2B5EF4-FFF2-40B4-BE49-F238E27FC236}">
                <a16:creationId xmlns:a16="http://schemas.microsoft.com/office/drawing/2014/main" id="{22211D02-4C85-4C22-9C26-11BEDEDBE82C}"/>
              </a:ext>
            </a:extLst>
          </p:cNvPr>
          <p:cNvSpPr/>
          <p:nvPr/>
        </p:nvSpPr>
        <p:spPr>
          <a:xfrm>
            <a:off x="1233341" y="316774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6" name="Rectangle: Folded Corner 5">
            <a:extLst>
              <a:ext uri="{FF2B5EF4-FFF2-40B4-BE49-F238E27FC236}">
                <a16:creationId xmlns:a16="http://schemas.microsoft.com/office/drawing/2014/main" id="{C44A87AF-651F-4B4D-9716-E8E3B15A4C3E}"/>
              </a:ext>
            </a:extLst>
          </p:cNvPr>
          <p:cNvSpPr/>
          <p:nvPr/>
        </p:nvSpPr>
        <p:spPr>
          <a:xfrm>
            <a:off x="3056776" y="128451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Rectangle: Folded Corner 6">
            <a:extLst>
              <a:ext uri="{FF2B5EF4-FFF2-40B4-BE49-F238E27FC236}">
                <a16:creationId xmlns:a16="http://schemas.microsoft.com/office/drawing/2014/main" id="{320B114F-F1DE-4F90-A71D-B0E2F9D7B1D6}"/>
              </a:ext>
            </a:extLst>
          </p:cNvPr>
          <p:cNvSpPr/>
          <p:nvPr/>
        </p:nvSpPr>
        <p:spPr>
          <a:xfrm>
            <a:off x="3056775" y="2021339"/>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8" name="Rectangle: Folded Corner 7">
            <a:extLst>
              <a:ext uri="{FF2B5EF4-FFF2-40B4-BE49-F238E27FC236}">
                <a16:creationId xmlns:a16="http://schemas.microsoft.com/office/drawing/2014/main" id="{4778F7B5-AA07-4700-8C6A-ACE3DDE2476A}"/>
              </a:ext>
            </a:extLst>
          </p:cNvPr>
          <p:cNvSpPr/>
          <p:nvPr/>
        </p:nvSpPr>
        <p:spPr>
          <a:xfrm>
            <a:off x="3056774" y="2812593"/>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9" name="Rectangle: Folded Corner 8">
            <a:extLst>
              <a:ext uri="{FF2B5EF4-FFF2-40B4-BE49-F238E27FC236}">
                <a16:creationId xmlns:a16="http://schemas.microsoft.com/office/drawing/2014/main" id="{E170906C-2FF4-409E-9BA9-C1945ACC8FE9}"/>
              </a:ext>
            </a:extLst>
          </p:cNvPr>
          <p:cNvSpPr/>
          <p:nvPr/>
        </p:nvSpPr>
        <p:spPr>
          <a:xfrm>
            <a:off x="3056774" y="3603847"/>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0" name="Rectangle: Folded Corner 9">
            <a:extLst>
              <a:ext uri="{FF2B5EF4-FFF2-40B4-BE49-F238E27FC236}">
                <a16:creationId xmlns:a16="http://schemas.microsoft.com/office/drawing/2014/main" id="{A7B19E4C-893F-421F-BCBF-4E5BBCAA161A}"/>
              </a:ext>
            </a:extLst>
          </p:cNvPr>
          <p:cNvSpPr/>
          <p:nvPr/>
        </p:nvSpPr>
        <p:spPr>
          <a:xfrm>
            <a:off x="3056774" y="4395100"/>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1" name="Rectangle: Folded Corner 10">
            <a:extLst>
              <a:ext uri="{FF2B5EF4-FFF2-40B4-BE49-F238E27FC236}">
                <a16:creationId xmlns:a16="http://schemas.microsoft.com/office/drawing/2014/main" id="{6162A9DE-1BCC-4B24-A8B3-3EA457EDFFEC}"/>
              </a:ext>
            </a:extLst>
          </p:cNvPr>
          <p:cNvSpPr/>
          <p:nvPr/>
        </p:nvSpPr>
        <p:spPr>
          <a:xfrm>
            <a:off x="3056774" y="523012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2" name="Rectangle: Folded Corner 11">
            <a:extLst>
              <a:ext uri="{FF2B5EF4-FFF2-40B4-BE49-F238E27FC236}">
                <a16:creationId xmlns:a16="http://schemas.microsoft.com/office/drawing/2014/main" id="{5F3C4192-5EA7-42B2-9E65-65A46BD17267}"/>
              </a:ext>
            </a:extLst>
          </p:cNvPr>
          <p:cNvSpPr/>
          <p:nvPr/>
        </p:nvSpPr>
        <p:spPr>
          <a:xfrm>
            <a:off x="5408090" y="122260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3" name="Rectangle: Folded Corner 12">
            <a:extLst>
              <a:ext uri="{FF2B5EF4-FFF2-40B4-BE49-F238E27FC236}">
                <a16:creationId xmlns:a16="http://schemas.microsoft.com/office/drawing/2014/main" id="{60FA531F-47DF-4A1A-A5CD-D9C3AD288E91}"/>
              </a:ext>
            </a:extLst>
          </p:cNvPr>
          <p:cNvSpPr/>
          <p:nvPr/>
        </p:nvSpPr>
        <p:spPr>
          <a:xfrm>
            <a:off x="5408086" y="359806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4" name="Rectangle: Folded Corner 13">
            <a:extLst>
              <a:ext uri="{FF2B5EF4-FFF2-40B4-BE49-F238E27FC236}">
                <a16:creationId xmlns:a16="http://schemas.microsoft.com/office/drawing/2014/main" id="{B05B7E4B-453C-49AF-8D07-CE7E79E99102}"/>
              </a:ext>
            </a:extLst>
          </p:cNvPr>
          <p:cNvSpPr/>
          <p:nvPr/>
        </p:nvSpPr>
        <p:spPr>
          <a:xfrm>
            <a:off x="5408087" y="2010906"/>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5" name="Rectangle: Folded Corner 14">
            <a:extLst>
              <a:ext uri="{FF2B5EF4-FFF2-40B4-BE49-F238E27FC236}">
                <a16:creationId xmlns:a16="http://schemas.microsoft.com/office/drawing/2014/main" id="{95483BC1-E1BF-492E-8A53-34BE0B5648A2}"/>
              </a:ext>
            </a:extLst>
          </p:cNvPr>
          <p:cNvSpPr/>
          <p:nvPr/>
        </p:nvSpPr>
        <p:spPr>
          <a:xfrm>
            <a:off x="5408086" y="5230123"/>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6" name="Rectangle: Folded Corner 15">
            <a:extLst>
              <a:ext uri="{FF2B5EF4-FFF2-40B4-BE49-F238E27FC236}">
                <a16:creationId xmlns:a16="http://schemas.microsoft.com/office/drawing/2014/main" id="{82671BB4-BECC-42E3-B52A-926365EFF512}"/>
              </a:ext>
            </a:extLst>
          </p:cNvPr>
          <p:cNvSpPr/>
          <p:nvPr/>
        </p:nvSpPr>
        <p:spPr>
          <a:xfrm>
            <a:off x="5408086" y="282404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7" name="Rectangle: Folded Corner 16">
            <a:extLst>
              <a:ext uri="{FF2B5EF4-FFF2-40B4-BE49-F238E27FC236}">
                <a16:creationId xmlns:a16="http://schemas.microsoft.com/office/drawing/2014/main" id="{30205117-0B2A-4AF3-B199-03B4F1D846C8}"/>
              </a:ext>
            </a:extLst>
          </p:cNvPr>
          <p:cNvSpPr/>
          <p:nvPr/>
        </p:nvSpPr>
        <p:spPr>
          <a:xfrm>
            <a:off x="5408086" y="4381719"/>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8" name="TextBox 17">
            <a:extLst>
              <a:ext uri="{FF2B5EF4-FFF2-40B4-BE49-F238E27FC236}">
                <a16:creationId xmlns:a16="http://schemas.microsoft.com/office/drawing/2014/main" id="{4D4820E3-F644-4A74-A4AC-094382AC3AAB}"/>
              </a:ext>
            </a:extLst>
          </p:cNvPr>
          <p:cNvSpPr txBox="1"/>
          <p:nvPr/>
        </p:nvSpPr>
        <p:spPr>
          <a:xfrm>
            <a:off x="1015177" y="3690257"/>
            <a:ext cx="762901" cy="369332"/>
          </a:xfrm>
          <a:prstGeom prst="rect">
            <a:avLst/>
          </a:prstGeom>
          <a:noFill/>
        </p:spPr>
        <p:txBody>
          <a:bodyPr wrap="none" rtlCol="0">
            <a:spAutoFit/>
          </a:bodyPr>
          <a:lstStyle/>
          <a:p>
            <a:r>
              <a:rPr lang="en-US" dirty="0"/>
              <a:t>Query</a:t>
            </a:r>
          </a:p>
        </p:txBody>
      </p:sp>
      <p:sp>
        <p:nvSpPr>
          <p:cNvPr id="19" name="TextBox 18">
            <a:extLst>
              <a:ext uri="{FF2B5EF4-FFF2-40B4-BE49-F238E27FC236}">
                <a16:creationId xmlns:a16="http://schemas.microsoft.com/office/drawing/2014/main" id="{E57A7AC0-1AD0-4F48-9201-5EF451C58B96}"/>
              </a:ext>
            </a:extLst>
          </p:cNvPr>
          <p:cNvSpPr txBox="1"/>
          <p:nvPr/>
        </p:nvSpPr>
        <p:spPr>
          <a:xfrm>
            <a:off x="2733772" y="5834743"/>
            <a:ext cx="972574" cy="646331"/>
          </a:xfrm>
          <a:prstGeom prst="rect">
            <a:avLst/>
          </a:prstGeom>
          <a:noFill/>
        </p:spPr>
        <p:txBody>
          <a:bodyPr wrap="none" rtlCol="0">
            <a:spAutoFit/>
          </a:bodyPr>
          <a:lstStyle/>
          <a:p>
            <a:pPr algn="ctr"/>
            <a:r>
              <a:rPr lang="en-US" dirty="0"/>
              <a:t>Possible</a:t>
            </a:r>
          </a:p>
          <a:p>
            <a:pPr algn="ctr"/>
            <a:r>
              <a:rPr lang="en-US" dirty="0"/>
              <a:t>Answers</a:t>
            </a:r>
          </a:p>
        </p:txBody>
      </p:sp>
      <p:sp>
        <p:nvSpPr>
          <p:cNvPr id="20" name="TextBox 19">
            <a:extLst>
              <a:ext uri="{FF2B5EF4-FFF2-40B4-BE49-F238E27FC236}">
                <a16:creationId xmlns:a16="http://schemas.microsoft.com/office/drawing/2014/main" id="{ECCBCE47-FACA-471D-BE1B-0F45FCD1A7D2}"/>
              </a:ext>
            </a:extLst>
          </p:cNvPr>
          <p:cNvSpPr txBox="1"/>
          <p:nvPr/>
        </p:nvSpPr>
        <p:spPr>
          <a:xfrm>
            <a:off x="5085084" y="5834743"/>
            <a:ext cx="972574" cy="646331"/>
          </a:xfrm>
          <a:prstGeom prst="rect">
            <a:avLst/>
          </a:prstGeom>
          <a:noFill/>
        </p:spPr>
        <p:txBody>
          <a:bodyPr wrap="none" rtlCol="0">
            <a:spAutoFit/>
          </a:bodyPr>
          <a:lstStyle/>
          <a:p>
            <a:pPr algn="ctr"/>
            <a:r>
              <a:rPr lang="en-US" dirty="0"/>
              <a:t>Ranked</a:t>
            </a:r>
          </a:p>
          <a:p>
            <a:pPr algn="ctr"/>
            <a:r>
              <a:rPr lang="en-US" dirty="0"/>
              <a:t>Answers</a:t>
            </a:r>
          </a:p>
        </p:txBody>
      </p:sp>
      <p:sp>
        <p:nvSpPr>
          <p:cNvPr id="21" name="TextBox 20">
            <a:extLst>
              <a:ext uri="{FF2B5EF4-FFF2-40B4-BE49-F238E27FC236}">
                <a16:creationId xmlns:a16="http://schemas.microsoft.com/office/drawing/2014/main" id="{FF24EF20-CF7D-41D2-9232-78695E643486}"/>
              </a:ext>
            </a:extLst>
          </p:cNvPr>
          <p:cNvSpPr txBox="1"/>
          <p:nvPr/>
        </p:nvSpPr>
        <p:spPr>
          <a:xfrm>
            <a:off x="3043187" y="1548303"/>
            <a:ext cx="340158" cy="338554"/>
          </a:xfrm>
          <a:prstGeom prst="rect">
            <a:avLst/>
          </a:prstGeom>
          <a:noFill/>
        </p:spPr>
        <p:txBody>
          <a:bodyPr wrap="none" rtlCol="0">
            <a:spAutoFit/>
          </a:bodyPr>
          <a:lstStyle/>
          <a:p>
            <a:r>
              <a:rPr lang="en-US" sz="1600" dirty="0">
                <a:solidFill>
                  <a:schemeClr val="tx1">
                    <a:lumMod val="50000"/>
                    <a:lumOff val="50000"/>
                  </a:schemeClr>
                </a:solidFill>
              </a:rPr>
              <a:t>.5</a:t>
            </a:r>
          </a:p>
        </p:txBody>
      </p:sp>
      <p:sp>
        <p:nvSpPr>
          <p:cNvPr id="22" name="TextBox 21">
            <a:extLst>
              <a:ext uri="{FF2B5EF4-FFF2-40B4-BE49-F238E27FC236}">
                <a16:creationId xmlns:a16="http://schemas.microsoft.com/office/drawing/2014/main" id="{6A483A68-6E94-45E8-98E1-DFD0C647DFD6}"/>
              </a:ext>
            </a:extLst>
          </p:cNvPr>
          <p:cNvSpPr txBox="1"/>
          <p:nvPr/>
        </p:nvSpPr>
        <p:spPr>
          <a:xfrm>
            <a:off x="3043187" y="2288774"/>
            <a:ext cx="340158" cy="338554"/>
          </a:xfrm>
          <a:prstGeom prst="rect">
            <a:avLst/>
          </a:prstGeom>
          <a:noFill/>
        </p:spPr>
        <p:txBody>
          <a:bodyPr wrap="square" rtlCol="0">
            <a:spAutoFit/>
          </a:bodyPr>
          <a:lstStyle/>
          <a:p>
            <a:r>
              <a:rPr lang="en-US" sz="1600" dirty="0">
                <a:solidFill>
                  <a:schemeClr val="tx1">
                    <a:lumMod val="50000"/>
                    <a:lumOff val="50000"/>
                  </a:schemeClr>
                </a:solidFill>
              </a:rPr>
              <a:t>.9</a:t>
            </a:r>
          </a:p>
        </p:txBody>
      </p:sp>
      <p:sp>
        <p:nvSpPr>
          <p:cNvPr id="23" name="TextBox 22">
            <a:extLst>
              <a:ext uri="{FF2B5EF4-FFF2-40B4-BE49-F238E27FC236}">
                <a16:creationId xmlns:a16="http://schemas.microsoft.com/office/drawing/2014/main" id="{37386EAE-817F-4867-A983-4E99B6C5F25D}"/>
              </a:ext>
            </a:extLst>
          </p:cNvPr>
          <p:cNvSpPr txBox="1"/>
          <p:nvPr/>
        </p:nvSpPr>
        <p:spPr>
          <a:xfrm>
            <a:off x="3032301" y="4670852"/>
            <a:ext cx="340158" cy="338554"/>
          </a:xfrm>
          <a:prstGeom prst="rect">
            <a:avLst/>
          </a:prstGeom>
          <a:noFill/>
        </p:spPr>
        <p:txBody>
          <a:bodyPr wrap="none" rtlCol="0">
            <a:spAutoFit/>
          </a:bodyPr>
          <a:lstStyle/>
          <a:p>
            <a:r>
              <a:rPr lang="en-US" sz="1600" dirty="0">
                <a:solidFill>
                  <a:schemeClr val="bg1">
                    <a:lumMod val="50000"/>
                  </a:schemeClr>
                </a:solidFill>
              </a:rPr>
              <a:t>.4</a:t>
            </a:r>
          </a:p>
        </p:txBody>
      </p:sp>
      <p:sp>
        <p:nvSpPr>
          <p:cNvPr id="24" name="TextBox 23">
            <a:extLst>
              <a:ext uri="{FF2B5EF4-FFF2-40B4-BE49-F238E27FC236}">
                <a16:creationId xmlns:a16="http://schemas.microsoft.com/office/drawing/2014/main" id="{1F01B845-AE42-4BE2-987D-EDCF8A32204B}"/>
              </a:ext>
            </a:extLst>
          </p:cNvPr>
          <p:cNvSpPr txBox="1"/>
          <p:nvPr/>
        </p:nvSpPr>
        <p:spPr>
          <a:xfrm>
            <a:off x="3032301" y="3071601"/>
            <a:ext cx="340158" cy="338554"/>
          </a:xfrm>
          <a:prstGeom prst="rect">
            <a:avLst/>
          </a:prstGeom>
          <a:noFill/>
        </p:spPr>
        <p:txBody>
          <a:bodyPr wrap="square" rtlCol="0">
            <a:spAutoFit/>
          </a:bodyPr>
          <a:lstStyle/>
          <a:p>
            <a:r>
              <a:rPr lang="en-US" sz="1600" dirty="0">
                <a:solidFill>
                  <a:schemeClr val="tx1">
                    <a:lumMod val="50000"/>
                    <a:lumOff val="50000"/>
                  </a:schemeClr>
                </a:solidFill>
              </a:rPr>
              <a:t>.8</a:t>
            </a:r>
          </a:p>
        </p:txBody>
      </p:sp>
      <p:sp>
        <p:nvSpPr>
          <p:cNvPr id="25" name="TextBox 24">
            <a:extLst>
              <a:ext uri="{FF2B5EF4-FFF2-40B4-BE49-F238E27FC236}">
                <a16:creationId xmlns:a16="http://schemas.microsoft.com/office/drawing/2014/main" id="{2124A70F-2EC7-45DE-B9AE-77CCA2F4F1C2}"/>
              </a:ext>
            </a:extLst>
          </p:cNvPr>
          <p:cNvSpPr txBox="1"/>
          <p:nvPr/>
        </p:nvSpPr>
        <p:spPr>
          <a:xfrm>
            <a:off x="3032301" y="3856402"/>
            <a:ext cx="340158" cy="338554"/>
          </a:xfrm>
          <a:prstGeom prst="rect">
            <a:avLst/>
          </a:prstGeom>
          <a:noFill/>
        </p:spPr>
        <p:txBody>
          <a:bodyPr wrap="square" rtlCol="0">
            <a:spAutoFit/>
          </a:bodyPr>
          <a:lstStyle/>
          <a:p>
            <a:r>
              <a:rPr lang="en-US" sz="1600" dirty="0">
                <a:solidFill>
                  <a:schemeClr val="tx1">
                    <a:lumMod val="50000"/>
                    <a:lumOff val="50000"/>
                  </a:schemeClr>
                </a:solidFill>
              </a:rPr>
              <a:t>.2</a:t>
            </a:r>
          </a:p>
        </p:txBody>
      </p:sp>
      <p:sp>
        <p:nvSpPr>
          <p:cNvPr id="26" name="TextBox 25">
            <a:extLst>
              <a:ext uri="{FF2B5EF4-FFF2-40B4-BE49-F238E27FC236}">
                <a16:creationId xmlns:a16="http://schemas.microsoft.com/office/drawing/2014/main" id="{EE5115EE-02E2-4511-B16C-D3BC9028C6CD}"/>
              </a:ext>
            </a:extLst>
          </p:cNvPr>
          <p:cNvSpPr txBox="1"/>
          <p:nvPr/>
        </p:nvSpPr>
        <p:spPr>
          <a:xfrm>
            <a:off x="3032301" y="5484903"/>
            <a:ext cx="340158" cy="338554"/>
          </a:xfrm>
          <a:prstGeom prst="rect">
            <a:avLst/>
          </a:prstGeom>
          <a:noFill/>
        </p:spPr>
        <p:txBody>
          <a:bodyPr wrap="square" rtlCol="0">
            <a:spAutoFit/>
          </a:bodyPr>
          <a:lstStyle/>
          <a:p>
            <a:r>
              <a:rPr lang="en-US" sz="1600" dirty="0">
                <a:solidFill>
                  <a:schemeClr val="tx1">
                    <a:lumMod val="50000"/>
                    <a:lumOff val="50000"/>
                  </a:schemeClr>
                </a:solidFill>
              </a:rPr>
              <a:t>.7</a:t>
            </a:r>
          </a:p>
        </p:txBody>
      </p:sp>
      <p:cxnSp>
        <p:nvCxnSpPr>
          <p:cNvPr id="28" name="Straight Arrow Connector 27">
            <a:extLst>
              <a:ext uri="{FF2B5EF4-FFF2-40B4-BE49-F238E27FC236}">
                <a16:creationId xmlns:a16="http://schemas.microsoft.com/office/drawing/2014/main" id="{9FB34617-D9E1-4E77-A79F-5B660F3B5EF7}"/>
              </a:ext>
            </a:extLst>
          </p:cNvPr>
          <p:cNvCxnSpPr>
            <a:cxnSpLocks/>
            <a:stCxn id="6" idx="3"/>
            <a:endCxn id="13" idx="1"/>
          </p:cNvCxnSpPr>
          <p:nvPr/>
        </p:nvCxnSpPr>
        <p:spPr>
          <a:xfrm>
            <a:off x="3383347" y="1545772"/>
            <a:ext cx="2024739" cy="231354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5B1C34A-AE39-4BEE-9D15-4D6FBD524835}"/>
              </a:ext>
            </a:extLst>
          </p:cNvPr>
          <p:cNvCxnSpPr>
            <a:cxnSpLocks/>
            <a:stCxn id="7" idx="3"/>
            <a:endCxn id="12" idx="1"/>
          </p:cNvCxnSpPr>
          <p:nvPr/>
        </p:nvCxnSpPr>
        <p:spPr>
          <a:xfrm flipV="1">
            <a:off x="3383346" y="1483860"/>
            <a:ext cx="2024744" cy="79873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7419B3D-18A2-4B3E-B742-36DC9ACF988A}"/>
              </a:ext>
            </a:extLst>
          </p:cNvPr>
          <p:cNvCxnSpPr>
            <a:cxnSpLocks/>
            <a:stCxn id="8" idx="3"/>
            <a:endCxn id="14" idx="1"/>
          </p:cNvCxnSpPr>
          <p:nvPr/>
        </p:nvCxnSpPr>
        <p:spPr>
          <a:xfrm flipV="1">
            <a:off x="3383345" y="2272164"/>
            <a:ext cx="2024742" cy="80168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0652934-7DE5-4819-A0FA-B42A37F156F1}"/>
              </a:ext>
            </a:extLst>
          </p:cNvPr>
          <p:cNvCxnSpPr>
            <a:cxnSpLocks/>
            <a:stCxn id="9" idx="3"/>
            <a:endCxn id="15" idx="1"/>
          </p:cNvCxnSpPr>
          <p:nvPr/>
        </p:nvCxnSpPr>
        <p:spPr>
          <a:xfrm>
            <a:off x="3383345" y="3865105"/>
            <a:ext cx="2024741" cy="162627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66935C5-FF93-4335-A118-95FDA3FE29FB}"/>
              </a:ext>
            </a:extLst>
          </p:cNvPr>
          <p:cNvCxnSpPr>
            <a:cxnSpLocks/>
            <a:stCxn id="10" idx="3"/>
            <a:endCxn id="17" idx="1"/>
          </p:cNvCxnSpPr>
          <p:nvPr/>
        </p:nvCxnSpPr>
        <p:spPr>
          <a:xfrm flipV="1">
            <a:off x="3383345" y="4642977"/>
            <a:ext cx="2024741" cy="1338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052F9A6-BB89-407E-8966-8F26250781D5}"/>
              </a:ext>
            </a:extLst>
          </p:cNvPr>
          <p:cNvCxnSpPr>
            <a:cxnSpLocks/>
            <a:stCxn id="11" idx="3"/>
            <a:endCxn id="16" idx="1"/>
          </p:cNvCxnSpPr>
          <p:nvPr/>
        </p:nvCxnSpPr>
        <p:spPr>
          <a:xfrm flipV="1">
            <a:off x="3383345" y="3085302"/>
            <a:ext cx="2024741" cy="24060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CDD7195A-50EA-423A-BE35-D82AD5BF07D9}"/>
                  </a:ext>
                </a:extLst>
              </p:cNvPr>
              <p:cNvSpPr txBox="1"/>
              <p:nvPr/>
            </p:nvSpPr>
            <p:spPr>
              <a:xfrm>
                <a:off x="7168682" y="129960"/>
                <a:ext cx="4920128" cy="6576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m:t>
                              </m:r>
                            </m:sub>
                            <m:sup>
                              <m:r>
                                <a:rPr lang="en-US" b="0" i="1" smtClean="0">
                                  <a:latin typeface="Cambria Math" panose="02040503050406030204" pitchFamily="18" charset="0"/>
                                </a:rPr>
                                <m:t>𝑁</m:t>
                              </m:r>
                            </m:sup>
                            <m:e>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𝑃𝑟𝑒𝑐𝑖𝑠𝑖𝑜𝑛</m:t>
                                  </m:r>
                                </m:e>
                                <m:sub>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rPr>
                                <m:t>𝐼𝑠𝑅𝑒𝑙𝑎𝑣𝑎𝑛𝑡</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r>
                                <a:rPr lang="en-US" b="0" i="1" smtClean="0">
                                  <a:latin typeface="Cambria Math" panose="02040503050406030204" pitchFamily="18" charset="0"/>
                                </a:rPr>
                                <m:t>)</m:t>
                              </m:r>
                            </m:e>
                          </m:nary>
                        </m:num>
                        <m:den>
                          <m:r>
                            <a:rPr lang="en-US" b="0" i="1" smtClean="0">
                              <a:latin typeface="Cambria Math" panose="02040503050406030204" pitchFamily="18" charset="0"/>
                            </a:rPr>
                            <m:t>#</m:t>
                          </m:r>
                          <m:r>
                            <a:rPr lang="en-US" b="0" i="1" smtClean="0">
                              <a:latin typeface="Cambria Math" panose="02040503050406030204" pitchFamily="18" charset="0"/>
                            </a:rPr>
                            <m:t>𝑅𝑒𝑙𝑒𝑣𝑎𝑛𝑡</m:t>
                          </m:r>
                        </m:den>
                      </m:f>
                    </m:oMath>
                  </m:oMathPara>
                </a14:m>
                <a:endParaRPr lang="en-US" dirty="0"/>
              </a:p>
            </p:txBody>
          </p:sp>
        </mc:Choice>
        <mc:Fallback xmlns="">
          <p:sp>
            <p:nvSpPr>
              <p:cNvPr id="48" name="TextBox 47">
                <a:extLst>
                  <a:ext uri="{FF2B5EF4-FFF2-40B4-BE49-F238E27FC236}">
                    <a16:creationId xmlns:a16="http://schemas.microsoft.com/office/drawing/2014/main" id="{CDD7195A-50EA-423A-BE35-D82AD5BF07D9}"/>
                  </a:ext>
                </a:extLst>
              </p:cNvPr>
              <p:cNvSpPr txBox="1">
                <a:spLocks noRot="1" noChangeAspect="1" noMove="1" noResize="1" noEditPoints="1" noAdjustHandles="1" noChangeArrowheads="1" noChangeShapeType="1" noTextEdit="1"/>
              </p:cNvSpPr>
              <p:nvPr/>
            </p:nvSpPr>
            <p:spPr>
              <a:xfrm>
                <a:off x="7168682" y="129960"/>
                <a:ext cx="4920128" cy="6576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Rectangle 48">
                <a:extLst>
                  <a:ext uri="{FF2B5EF4-FFF2-40B4-BE49-F238E27FC236}">
                    <a16:creationId xmlns:a16="http://schemas.microsoft.com/office/drawing/2014/main" id="{00279F5A-4C7F-4123-8299-42AAAD8621B3}"/>
                  </a:ext>
                </a:extLst>
              </p:cNvPr>
              <p:cNvSpPr/>
              <p:nvPr/>
            </p:nvSpPr>
            <p:spPr>
              <a:xfrm>
                <a:off x="6353546" y="1299016"/>
                <a:ext cx="11288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1.0</m:t>
                      </m:r>
                      <m:r>
                        <a:rPr lang="en-US" i="1">
                          <a:latin typeface="Cambria Math" panose="02040503050406030204" pitchFamily="18" charset="0"/>
                        </a:rPr>
                        <m:t> ∗</m:t>
                      </m:r>
                      <m:r>
                        <a:rPr lang="en-US" b="0" i="1" smtClean="0">
                          <a:latin typeface="Cambria Math" panose="02040503050406030204" pitchFamily="18" charset="0"/>
                        </a:rPr>
                        <m:t>1)</m:t>
                      </m:r>
                    </m:oMath>
                  </m:oMathPara>
                </a14:m>
                <a:endParaRPr lang="en-US" dirty="0"/>
              </a:p>
            </p:txBody>
          </p:sp>
        </mc:Choice>
        <mc:Fallback xmlns="">
          <p:sp>
            <p:nvSpPr>
              <p:cNvPr id="49" name="Rectangle 48">
                <a:extLst>
                  <a:ext uri="{FF2B5EF4-FFF2-40B4-BE49-F238E27FC236}">
                    <a16:creationId xmlns:a16="http://schemas.microsoft.com/office/drawing/2014/main" id="{00279F5A-4C7F-4123-8299-42AAAD8621B3}"/>
                  </a:ext>
                </a:extLst>
              </p:cNvPr>
              <p:cNvSpPr>
                <a:spLocks noRot="1" noChangeAspect="1" noMove="1" noResize="1" noEditPoints="1" noAdjustHandles="1" noChangeArrowheads="1" noChangeShapeType="1" noTextEdit="1"/>
              </p:cNvSpPr>
              <p:nvPr/>
            </p:nvSpPr>
            <p:spPr>
              <a:xfrm>
                <a:off x="6353546" y="1299016"/>
                <a:ext cx="1128835" cy="369332"/>
              </a:xfrm>
              <a:prstGeom prst="rect">
                <a:avLst/>
              </a:prstGeom>
              <a:blipFill>
                <a:blip r:embed="rId3"/>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Rectangle 49">
                <a:extLst>
                  <a:ext uri="{FF2B5EF4-FFF2-40B4-BE49-F238E27FC236}">
                    <a16:creationId xmlns:a16="http://schemas.microsoft.com/office/drawing/2014/main" id="{B6AFE7B7-2E35-4683-8D93-2F15FA0A0A39}"/>
                  </a:ext>
                </a:extLst>
              </p:cNvPr>
              <p:cNvSpPr/>
              <p:nvPr/>
            </p:nvSpPr>
            <p:spPr>
              <a:xfrm>
                <a:off x="6359365" y="2103436"/>
                <a:ext cx="11288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0.5</m:t>
                      </m:r>
                      <m:r>
                        <a:rPr lang="en-US" i="1">
                          <a:latin typeface="Cambria Math" panose="02040503050406030204" pitchFamily="18" charset="0"/>
                        </a:rPr>
                        <m:t> ∗</m:t>
                      </m:r>
                      <m:r>
                        <a:rPr lang="en-US" b="0" i="1" smtClean="0">
                          <a:latin typeface="Cambria Math" panose="02040503050406030204" pitchFamily="18" charset="0"/>
                        </a:rPr>
                        <m:t>0)</m:t>
                      </m:r>
                    </m:oMath>
                  </m:oMathPara>
                </a14:m>
                <a:endParaRPr lang="en-US" dirty="0"/>
              </a:p>
            </p:txBody>
          </p:sp>
        </mc:Choice>
        <mc:Fallback xmlns="">
          <p:sp>
            <p:nvSpPr>
              <p:cNvPr id="50" name="Rectangle 49">
                <a:extLst>
                  <a:ext uri="{FF2B5EF4-FFF2-40B4-BE49-F238E27FC236}">
                    <a16:creationId xmlns:a16="http://schemas.microsoft.com/office/drawing/2014/main" id="{B6AFE7B7-2E35-4683-8D93-2F15FA0A0A39}"/>
                  </a:ext>
                </a:extLst>
              </p:cNvPr>
              <p:cNvSpPr>
                <a:spLocks noRot="1" noChangeAspect="1" noMove="1" noResize="1" noEditPoints="1" noAdjustHandles="1" noChangeArrowheads="1" noChangeShapeType="1" noTextEdit="1"/>
              </p:cNvSpPr>
              <p:nvPr/>
            </p:nvSpPr>
            <p:spPr>
              <a:xfrm>
                <a:off x="6359365" y="2103436"/>
                <a:ext cx="1128835" cy="369332"/>
              </a:xfrm>
              <a:prstGeom prst="rect">
                <a:avLst/>
              </a:prstGeom>
              <a:blipFill>
                <a:blip r:embed="rId4"/>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Rectangle 50">
                <a:extLst>
                  <a:ext uri="{FF2B5EF4-FFF2-40B4-BE49-F238E27FC236}">
                    <a16:creationId xmlns:a16="http://schemas.microsoft.com/office/drawing/2014/main" id="{C1AF3282-943C-4457-AD45-7A6D7DC850FE}"/>
                  </a:ext>
                </a:extLst>
              </p:cNvPr>
              <p:cNvSpPr/>
              <p:nvPr/>
            </p:nvSpPr>
            <p:spPr>
              <a:xfrm>
                <a:off x="6359364" y="2897343"/>
                <a:ext cx="12057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0.33</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1" name="Rectangle 50">
                <a:extLst>
                  <a:ext uri="{FF2B5EF4-FFF2-40B4-BE49-F238E27FC236}">
                    <a16:creationId xmlns:a16="http://schemas.microsoft.com/office/drawing/2014/main" id="{C1AF3282-943C-4457-AD45-7A6D7DC850FE}"/>
                  </a:ext>
                </a:extLst>
              </p:cNvPr>
              <p:cNvSpPr>
                <a:spLocks noRot="1" noChangeAspect="1" noMove="1" noResize="1" noEditPoints="1" noAdjustHandles="1" noChangeArrowheads="1" noChangeShapeType="1" noTextEdit="1"/>
              </p:cNvSpPr>
              <p:nvPr/>
            </p:nvSpPr>
            <p:spPr>
              <a:xfrm>
                <a:off x="6359364" y="2897343"/>
                <a:ext cx="1205779" cy="369332"/>
              </a:xfrm>
              <a:prstGeom prst="rect">
                <a:avLst/>
              </a:prstGeom>
              <a:blipFill>
                <a:blip r:embed="rId5"/>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110A5BE9-2785-48F1-A790-B5325E961E5B}"/>
                  </a:ext>
                </a:extLst>
              </p:cNvPr>
              <p:cNvSpPr/>
              <p:nvPr/>
            </p:nvSpPr>
            <p:spPr>
              <a:xfrm>
                <a:off x="6320892" y="3680438"/>
                <a:ext cx="1077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0.5</m:t>
                      </m:r>
                      <m:r>
                        <a:rPr lang="en-US" i="1">
                          <a:latin typeface="Cambria Math" panose="02040503050406030204" pitchFamily="18" charset="0"/>
                        </a:rPr>
                        <m:t>∗</m:t>
                      </m:r>
                      <m:r>
                        <a:rPr lang="en-US" b="0" i="1" smtClean="0">
                          <a:latin typeface="Cambria Math" panose="02040503050406030204" pitchFamily="18" charset="0"/>
                        </a:rPr>
                        <m:t>1)</m:t>
                      </m:r>
                    </m:oMath>
                  </m:oMathPara>
                </a14:m>
                <a:endParaRPr lang="en-US" dirty="0"/>
              </a:p>
            </p:txBody>
          </p:sp>
        </mc:Choice>
        <mc:Fallback xmlns="">
          <p:sp>
            <p:nvSpPr>
              <p:cNvPr id="52" name="Rectangle 51">
                <a:extLst>
                  <a:ext uri="{FF2B5EF4-FFF2-40B4-BE49-F238E27FC236}">
                    <a16:creationId xmlns:a16="http://schemas.microsoft.com/office/drawing/2014/main" id="{110A5BE9-2785-48F1-A790-B5325E961E5B}"/>
                  </a:ext>
                </a:extLst>
              </p:cNvPr>
              <p:cNvSpPr>
                <a:spLocks noRot="1" noChangeAspect="1" noMove="1" noResize="1" noEditPoints="1" noAdjustHandles="1" noChangeArrowheads="1" noChangeShapeType="1" noTextEdit="1"/>
              </p:cNvSpPr>
              <p:nvPr/>
            </p:nvSpPr>
            <p:spPr>
              <a:xfrm>
                <a:off x="6320892" y="3680438"/>
                <a:ext cx="1077539" cy="369332"/>
              </a:xfrm>
              <a:prstGeom prst="rect">
                <a:avLst/>
              </a:prstGeom>
              <a:blipFill>
                <a:blip r:embed="rId6"/>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Rectangle 52">
                <a:extLst>
                  <a:ext uri="{FF2B5EF4-FFF2-40B4-BE49-F238E27FC236}">
                    <a16:creationId xmlns:a16="http://schemas.microsoft.com/office/drawing/2014/main" id="{3BDEC7E4-6CB6-44B4-AB0B-7635AD60C1AB}"/>
                  </a:ext>
                </a:extLst>
              </p:cNvPr>
              <p:cNvSpPr/>
              <p:nvPr/>
            </p:nvSpPr>
            <p:spPr>
              <a:xfrm>
                <a:off x="6359364" y="4463533"/>
                <a:ext cx="1077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0.4</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3" name="Rectangle 52">
                <a:extLst>
                  <a:ext uri="{FF2B5EF4-FFF2-40B4-BE49-F238E27FC236}">
                    <a16:creationId xmlns:a16="http://schemas.microsoft.com/office/drawing/2014/main" id="{3BDEC7E4-6CB6-44B4-AB0B-7635AD60C1AB}"/>
                  </a:ext>
                </a:extLst>
              </p:cNvPr>
              <p:cNvSpPr>
                <a:spLocks noRot="1" noChangeAspect="1" noMove="1" noResize="1" noEditPoints="1" noAdjustHandles="1" noChangeArrowheads="1" noChangeShapeType="1" noTextEdit="1"/>
              </p:cNvSpPr>
              <p:nvPr/>
            </p:nvSpPr>
            <p:spPr>
              <a:xfrm>
                <a:off x="6359364" y="4463533"/>
                <a:ext cx="1077539" cy="369332"/>
              </a:xfrm>
              <a:prstGeom prst="rect">
                <a:avLst/>
              </a:prstGeom>
              <a:blipFill>
                <a:blip r:embed="rId7"/>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a:extLst>
                  <a:ext uri="{FF2B5EF4-FFF2-40B4-BE49-F238E27FC236}">
                    <a16:creationId xmlns:a16="http://schemas.microsoft.com/office/drawing/2014/main" id="{F941CE9E-4C96-47E8-A83C-61A9CAFA7120}"/>
                  </a:ext>
                </a:extLst>
              </p:cNvPr>
              <p:cNvSpPr/>
              <p:nvPr/>
            </p:nvSpPr>
            <p:spPr>
              <a:xfrm>
                <a:off x="6353546" y="5306714"/>
                <a:ext cx="12057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0.33</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4" name="Rectangle 53">
                <a:extLst>
                  <a:ext uri="{FF2B5EF4-FFF2-40B4-BE49-F238E27FC236}">
                    <a16:creationId xmlns:a16="http://schemas.microsoft.com/office/drawing/2014/main" id="{F941CE9E-4C96-47E8-A83C-61A9CAFA7120}"/>
                  </a:ext>
                </a:extLst>
              </p:cNvPr>
              <p:cNvSpPr>
                <a:spLocks noRot="1" noChangeAspect="1" noMove="1" noResize="1" noEditPoints="1" noAdjustHandles="1" noChangeArrowheads="1" noChangeShapeType="1" noTextEdit="1"/>
              </p:cNvSpPr>
              <p:nvPr/>
            </p:nvSpPr>
            <p:spPr>
              <a:xfrm>
                <a:off x="6353546" y="5306714"/>
                <a:ext cx="1205779" cy="369332"/>
              </a:xfrm>
              <a:prstGeom prst="rect">
                <a:avLst/>
              </a:prstGeom>
              <a:blipFill>
                <a:blip r:embed="rId8"/>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28974991-0FED-4C02-8D7C-34F93673D602}"/>
                  </a:ext>
                </a:extLst>
              </p:cNvPr>
              <p:cNvSpPr/>
              <p:nvPr/>
            </p:nvSpPr>
            <p:spPr>
              <a:xfrm>
                <a:off x="7841199" y="2838032"/>
                <a:ext cx="1931170" cy="487954"/>
              </a:xfrm>
              <a:prstGeom prst="rect">
                <a:avLst/>
              </a:prstGeom>
            </p:spPr>
            <p:txBody>
              <a:bodyPr wrap="none">
                <a:spAutoFit/>
              </a:bodyPr>
              <a:lstStyle/>
              <a:p>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1.5</m:t>
                        </m:r>
                      </m:num>
                      <m:den>
                        <m:r>
                          <a:rPr lang="en-US" b="0" i="1" smtClean="0">
                            <a:latin typeface="Cambria Math" panose="02040503050406030204" pitchFamily="18" charset="0"/>
                          </a:rPr>
                          <m:t>2</m:t>
                        </m:r>
                      </m:den>
                    </m:f>
                  </m:oMath>
                </a14:m>
                <a:r>
                  <a:rPr lang="en-US" dirty="0"/>
                  <a:t> = 0.75</a:t>
                </a:r>
              </a:p>
            </p:txBody>
          </p:sp>
        </mc:Choice>
        <mc:Fallback xmlns="">
          <p:sp>
            <p:nvSpPr>
              <p:cNvPr id="55" name="Rectangle 54">
                <a:extLst>
                  <a:ext uri="{FF2B5EF4-FFF2-40B4-BE49-F238E27FC236}">
                    <a16:creationId xmlns:a16="http://schemas.microsoft.com/office/drawing/2014/main" id="{28974991-0FED-4C02-8D7C-34F93673D602}"/>
                  </a:ext>
                </a:extLst>
              </p:cNvPr>
              <p:cNvSpPr>
                <a:spLocks noRot="1" noChangeAspect="1" noMove="1" noResize="1" noEditPoints="1" noAdjustHandles="1" noChangeArrowheads="1" noChangeShapeType="1" noTextEdit="1"/>
              </p:cNvSpPr>
              <p:nvPr/>
            </p:nvSpPr>
            <p:spPr>
              <a:xfrm>
                <a:off x="7841199" y="2838032"/>
                <a:ext cx="1931170" cy="487954"/>
              </a:xfrm>
              <a:prstGeom prst="rect">
                <a:avLst/>
              </a:prstGeom>
              <a:blipFill>
                <a:blip r:embed="rId9"/>
                <a:stretch>
                  <a:fillRect b="-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72F39DC3-62D6-4124-9E26-3ACBB8F066D2}"/>
                  </a:ext>
                </a:extLst>
              </p:cNvPr>
              <p:cNvSpPr/>
              <p:nvPr/>
            </p:nvSpPr>
            <p:spPr>
              <a:xfrm>
                <a:off x="6712618" y="1685307"/>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6" name="Rectangle 55">
                <a:extLst>
                  <a:ext uri="{FF2B5EF4-FFF2-40B4-BE49-F238E27FC236}">
                    <a16:creationId xmlns:a16="http://schemas.microsoft.com/office/drawing/2014/main" id="{72F39DC3-62D6-4124-9E26-3ACBB8F066D2}"/>
                  </a:ext>
                </a:extLst>
              </p:cNvPr>
              <p:cNvSpPr>
                <a:spLocks noRot="1" noChangeAspect="1" noMove="1" noResize="1" noEditPoints="1" noAdjustHandles="1" noChangeArrowheads="1" noChangeShapeType="1" noTextEdit="1"/>
              </p:cNvSpPr>
              <p:nvPr/>
            </p:nvSpPr>
            <p:spPr>
              <a:xfrm>
                <a:off x="6712618" y="1685307"/>
                <a:ext cx="41069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B113CF9F-59D4-4299-A4BE-7E9616E11060}"/>
                  </a:ext>
                </a:extLst>
              </p:cNvPr>
              <p:cNvSpPr/>
              <p:nvPr/>
            </p:nvSpPr>
            <p:spPr>
              <a:xfrm>
                <a:off x="6723600" y="2543854"/>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8" name="Rectangle 57">
                <a:extLst>
                  <a:ext uri="{FF2B5EF4-FFF2-40B4-BE49-F238E27FC236}">
                    <a16:creationId xmlns:a16="http://schemas.microsoft.com/office/drawing/2014/main" id="{B113CF9F-59D4-4299-A4BE-7E9616E11060}"/>
                  </a:ext>
                </a:extLst>
              </p:cNvPr>
              <p:cNvSpPr>
                <a:spLocks noRot="1" noChangeAspect="1" noMove="1" noResize="1" noEditPoints="1" noAdjustHandles="1" noChangeArrowheads="1" noChangeShapeType="1" noTextEdit="1"/>
              </p:cNvSpPr>
              <p:nvPr/>
            </p:nvSpPr>
            <p:spPr>
              <a:xfrm>
                <a:off x="6723600" y="2543854"/>
                <a:ext cx="410690" cy="36933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7F7E3195-ECCB-4F24-8E79-E002ED97DBEF}"/>
                  </a:ext>
                </a:extLst>
              </p:cNvPr>
              <p:cNvSpPr/>
              <p:nvPr/>
            </p:nvSpPr>
            <p:spPr>
              <a:xfrm>
                <a:off x="6712618" y="3294147"/>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9" name="Rectangle 58">
                <a:extLst>
                  <a:ext uri="{FF2B5EF4-FFF2-40B4-BE49-F238E27FC236}">
                    <a16:creationId xmlns:a16="http://schemas.microsoft.com/office/drawing/2014/main" id="{7F7E3195-ECCB-4F24-8E79-E002ED97DBEF}"/>
                  </a:ext>
                </a:extLst>
              </p:cNvPr>
              <p:cNvSpPr>
                <a:spLocks noRot="1" noChangeAspect="1" noMove="1" noResize="1" noEditPoints="1" noAdjustHandles="1" noChangeArrowheads="1" noChangeShapeType="1" noTextEdit="1"/>
              </p:cNvSpPr>
              <p:nvPr/>
            </p:nvSpPr>
            <p:spPr>
              <a:xfrm>
                <a:off x="6712618" y="3294147"/>
                <a:ext cx="41069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a:extLst>
                  <a:ext uri="{FF2B5EF4-FFF2-40B4-BE49-F238E27FC236}">
                    <a16:creationId xmlns:a16="http://schemas.microsoft.com/office/drawing/2014/main" id="{87A4E76D-30F1-4208-B1A5-C0B2F0E8059D}"/>
                  </a:ext>
                </a:extLst>
              </p:cNvPr>
              <p:cNvSpPr/>
              <p:nvPr/>
            </p:nvSpPr>
            <p:spPr>
              <a:xfrm>
                <a:off x="6723600" y="4069065"/>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60" name="Rectangle 59">
                <a:extLst>
                  <a:ext uri="{FF2B5EF4-FFF2-40B4-BE49-F238E27FC236}">
                    <a16:creationId xmlns:a16="http://schemas.microsoft.com/office/drawing/2014/main" id="{87A4E76D-30F1-4208-B1A5-C0B2F0E8059D}"/>
                  </a:ext>
                </a:extLst>
              </p:cNvPr>
              <p:cNvSpPr>
                <a:spLocks noRot="1" noChangeAspect="1" noMove="1" noResize="1" noEditPoints="1" noAdjustHandles="1" noChangeArrowheads="1" noChangeShapeType="1" noTextEdit="1"/>
              </p:cNvSpPr>
              <p:nvPr/>
            </p:nvSpPr>
            <p:spPr>
              <a:xfrm>
                <a:off x="6723600" y="4069065"/>
                <a:ext cx="410690" cy="369332"/>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Rectangle 60">
                <a:extLst>
                  <a:ext uri="{FF2B5EF4-FFF2-40B4-BE49-F238E27FC236}">
                    <a16:creationId xmlns:a16="http://schemas.microsoft.com/office/drawing/2014/main" id="{C53E43F2-9F8C-48EF-B338-4903ACD5C8D4}"/>
                  </a:ext>
                </a:extLst>
              </p:cNvPr>
              <p:cNvSpPr/>
              <p:nvPr/>
            </p:nvSpPr>
            <p:spPr>
              <a:xfrm>
                <a:off x="6712618" y="4885123"/>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61" name="Rectangle 60">
                <a:extLst>
                  <a:ext uri="{FF2B5EF4-FFF2-40B4-BE49-F238E27FC236}">
                    <a16:creationId xmlns:a16="http://schemas.microsoft.com/office/drawing/2014/main" id="{C53E43F2-9F8C-48EF-B338-4903ACD5C8D4}"/>
                  </a:ext>
                </a:extLst>
              </p:cNvPr>
              <p:cNvSpPr>
                <a:spLocks noRot="1" noChangeAspect="1" noMove="1" noResize="1" noEditPoints="1" noAdjustHandles="1" noChangeArrowheads="1" noChangeShapeType="1" noTextEdit="1"/>
              </p:cNvSpPr>
              <p:nvPr/>
            </p:nvSpPr>
            <p:spPr>
              <a:xfrm>
                <a:off x="6712618" y="4885123"/>
                <a:ext cx="41069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42764EFD-4F94-4C90-A4F7-83C7A52C5977}"/>
                  </a:ext>
                </a:extLst>
              </p:cNvPr>
              <p:cNvSpPr txBox="1"/>
              <p:nvPr/>
            </p:nvSpPr>
            <p:spPr>
              <a:xfrm>
                <a:off x="9616018" y="1541316"/>
                <a:ext cx="2472792" cy="6867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𝑀𝐴𝑃</m:t>
                      </m:r>
                      <m:r>
                        <a:rPr lang="en-US" b="0" i="1" smtClean="0">
                          <a:latin typeface="Cambria Math" panose="02040503050406030204" pitchFamily="18" charset="0"/>
                        </a:rPr>
                        <m:t>= </m:t>
                      </m:r>
                      <m:f>
                        <m:fPr>
                          <m:ctrlPr>
                            <a:rPr lang="en-US" b="0" i="1" smtClean="0">
                              <a:latin typeface="Cambria Math" panose="02040503050406030204" pitchFamily="18" charset="0"/>
                            </a:rPr>
                          </m:ctrlPr>
                        </m:fPr>
                        <m:num>
                          <m:nary>
                            <m:naryPr>
                              <m:chr m:val="∑"/>
                              <m:supHide m:val="on"/>
                              <m:ctrlPr>
                                <a:rPr lang="en-US" b="0" i="1" smtClean="0">
                                  <a:latin typeface="Cambria Math" panose="02040503050406030204" pitchFamily="18" charset="0"/>
                                </a:rPr>
                              </m:ctrlPr>
                            </m:naryPr>
                            <m:sub>
                              <m:r>
                                <m:rPr>
                                  <m:brk m:alnAt="7"/>
                                </m:rPr>
                                <a:rPr lang="en-US" b="0" i="1" smtClean="0">
                                  <a:latin typeface="Cambria Math" panose="02040503050406030204" pitchFamily="18" charset="0"/>
                                </a:rPr>
                                <m:t>𝑞</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sub>
                            <m:sup/>
                            <m:e>
                              <m:r>
                                <a:rPr lang="en-US" b="0" i="1" smtClean="0">
                                  <a:latin typeface="Cambria Math" panose="02040503050406030204" pitchFamily="18" charset="0"/>
                                </a:rPr>
                                <m:t>𝐴𝑣𝑒𝑃</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e>
                          </m:nary>
                        </m:num>
                        <m:den>
                          <m:r>
                            <a:rPr lang="en-US" b="0" i="1" smtClean="0">
                              <a:latin typeface="Cambria Math" panose="02040503050406030204" pitchFamily="18" charset="0"/>
                            </a:rPr>
                            <m:t>|</m:t>
                          </m:r>
                          <m:r>
                            <a:rPr lang="en-US" b="0" i="1" smtClean="0">
                              <a:latin typeface="Cambria Math" panose="02040503050406030204" pitchFamily="18" charset="0"/>
                            </a:rPr>
                            <m:t>𝑄</m:t>
                          </m:r>
                          <m:r>
                            <a:rPr lang="en-US" b="0" i="1" smtClean="0">
                              <a:latin typeface="Cambria Math" panose="02040503050406030204" pitchFamily="18" charset="0"/>
                            </a:rPr>
                            <m:t>|</m:t>
                          </m:r>
                        </m:den>
                      </m:f>
                    </m:oMath>
                  </m:oMathPara>
                </a14:m>
                <a:endParaRPr lang="en-US" dirty="0"/>
              </a:p>
            </p:txBody>
          </p:sp>
        </mc:Choice>
        <mc:Fallback xmlns="">
          <p:sp>
            <p:nvSpPr>
              <p:cNvPr id="62" name="TextBox 61">
                <a:extLst>
                  <a:ext uri="{FF2B5EF4-FFF2-40B4-BE49-F238E27FC236}">
                    <a16:creationId xmlns:a16="http://schemas.microsoft.com/office/drawing/2014/main" id="{42764EFD-4F94-4C90-A4F7-83C7A52C5977}"/>
                  </a:ext>
                </a:extLst>
              </p:cNvPr>
              <p:cNvSpPr txBox="1">
                <a:spLocks noRot="1" noChangeAspect="1" noMove="1" noResize="1" noEditPoints="1" noAdjustHandles="1" noChangeArrowheads="1" noChangeShapeType="1" noTextEdit="1"/>
              </p:cNvSpPr>
              <p:nvPr/>
            </p:nvSpPr>
            <p:spPr>
              <a:xfrm>
                <a:off x="9616018" y="1541316"/>
                <a:ext cx="2472792" cy="686791"/>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11EB65BA-F45E-4363-8511-C4A34A44DDF4}"/>
                  </a:ext>
                </a:extLst>
              </p:cNvPr>
              <p:cNvSpPr txBox="1"/>
              <p:nvPr/>
            </p:nvSpPr>
            <p:spPr>
              <a:xfrm>
                <a:off x="10069219" y="979780"/>
                <a:ext cx="20195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rPr>
                        <m:t>𝑇𝑒𝑠𝑡</m:t>
                      </m:r>
                      <m:r>
                        <a:rPr lang="en-US" b="0" i="1" smtClean="0">
                          <a:latin typeface="Cambria Math" panose="02040503050406030204" pitchFamily="18" charset="0"/>
                        </a:rPr>
                        <m:t> </m:t>
                      </m:r>
                      <m:r>
                        <a:rPr lang="en-US" b="0" i="1" smtClean="0">
                          <a:latin typeface="Cambria Math" panose="02040503050406030204" pitchFamily="18" charset="0"/>
                        </a:rPr>
                        <m:t>𝑄𝑢𝑒𝑟𝑖𝑒𝑠</m:t>
                      </m:r>
                    </m:oMath>
                  </m:oMathPara>
                </a14:m>
                <a:endParaRPr lang="en-US" dirty="0"/>
              </a:p>
            </p:txBody>
          </p:sp>
        </mc:Choice>
        <mc:Fallback xmlns="">
          <p:sp>
            <p:nvSpPr>
              <p:cNvPr id="63" name="TextBox 62">
                <a:extLst>
                  <a:ext uri="{FF2B5EF4-FFF2-40B4-BE49-F238E27FC236}">
                    <a16:creationId xmlns:a16="http://schemas.microsoft.com/office/drawing/2014/main" id="{11EB65BA-F45E-4363-8511-C4A34A44DDF4}"/>
                  </a:ext>
                </a:extLst>
              </p:cNvPr>
              <p:cNvSpPr txBox="1">
                <a:spLocks noRot="1" noChangeAspect="1" noMove="1" noResize="1" noEditPoints="1" noAdjustHandles="1" noChangeArrowheads="1" noChangeShapeType="1" noTextEdit="1"/>
              </p:cNvSpPr>
              <p:nvPr/>
            </p:nvSpPr>
            <p:spPr>
              <a:xfrm>
                <a:off x="10069219" y="979780"/>
                <a:ext cx="2019591" cy="369332"/>
              </a:xfrm>
              <a:prstGeom prst="rect">
                <a:avLst/>
              </a:prstGeom>
              <a:blipFill>
                <a:blip r:embed="rId15"/>
                <a:stretch>
                  <a:fillRect b="-11667"/>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56556FA-53BC-464B-893B-22E4A7E80C1A}"/>
              </a:ext>
            </a:extLst>
          </p:cNvPr>
          <p:cNvSpPr txBox="1"/>
          <p:nvPr/>
        </p:nvSpPr>
        <p:spPr>
          <a:xfrm>
            <a:off x="-24473" y="5103674"/>
            <a:ext cx="2405742" cy="1754326"/>
          </a:xfrm>
          <a:prstGeom prst="rect">
            <a:avLst/>
          </a:prstGeom>
          <a:noFill/>
          <a:ln>
            <a:solidFill>
              <a:schemeClr val="bg1">
                <a:lumMod val="50000"/>
              </a:schemeClr>
            </a:solidFill>
          </a:ln>
        </p:spPr>
        <p:txBody>
          <a:bodyPr wrap="square" rtlCol="0">
            <a:spAutoFit/>
          </a:bodyPr>
          <a:lstStyle/>
          <a:p>
            <a:r>
              <a:rPr lang="en-US" dirty="0"/>
              <a:t>Many other options:</a:t>
            </a:r>
          </a:p>
          <a:p>
            <a:r>
              <a:rPr lang="en-US" dirty="0"/>
              <a:t> Mean Reciprocal Rank</a:t>
            </a:r>
          </a:p>
          <a:p>
            <a:r>
              <a:rPr lang="en-US" dirty="0"/>
              <a:t> Precision @k</a:t>
            </a:r>
          </a:p>
          <a:p>
            <a:r>
              <a:rPr lang="en-US" dirty="0"/>
              <a:t> Clickthrough Rate</a:t>
            </a:r>
          </a:p>
          <a:p>
            <a:r>
              <a:rPr lang="en-US" dirty="0"/>
              <a:t> User Outcomes</a:t>
            </a:r>
          </a:p>
          <a:p>
            <a:r>
              <a:rPr lang="en-US" dirty="0"/>
              <a:t> And </a:t>
            </a:r>
            <a:r>
              <a:rPr lang="en-US" dirty="0" err="1"/>
              <a:t>etc</a:t>
            </a:r>
            <a:r>
              <a:rPr lang="en-US" dirty="0"/>
              <a:t>… </a:t>
            </a:r>
          </a:p>
        </p:txBody>
      </p:sp>
      <p:sp>
        <p:nvSpPr>
          <p:cNvPr id="4" name="TextBox 3">
            <a:extLst>
              <a:ext uri="{FF2B5EF4-FFF2-40B4-BE49-F238E27FC236}">
                <a16:creationId xmlns:a16="http://schemas.microsoft.com/office/drawing/2014/main" id="{E823C083-6D2B-46A0-9D5F-7234B3B3C5B3}"/>
              </a:ext>
            </a:extLst>
          </p:cNvPr>
          <p:cNvSpPr txBox="1"/>
          <p:nvPr/>
        </p:nvSpPr>
        <p:spPr>
          <a:xfrm>
            <a:off x="193302" y="1375008"/>
            <a:ext cx="1914307" cy="646331"/>
          </a:xfrm>
          <a:prstGeom prst="rect">
            <a:avLst/>
          </a:prstGeom>
          <a:noFill/>
          <a:ln>
            <a:solidFill>
              <a:schemeClr val="bg1">
                <a:lumMod val="85000"/>
              </a:schemeClr>
            </a:solidFill>
          </a:ln>
        </p:spPr>
        <p:txBody>
          <a:bodyPr wrap="none" rtlCol="0">
            <a:spAutoFit/>
          </a:bodyPr>
          <a:lstStyle/>
          <a:p>
            <a:r>
              <a:rPr lang="en-US" dirty="0">
                <a:solidFill>
                  <a:schemeClr val="bg1">
                    <a:lumMod val="50000"/>
                  </a:schemeClr>
                </a:solidFill>
              </a:rPr>
              <a:t>Scores from</a:t>
            </a:r>
          </a:p>
          <a:p>
            <a:r>
              <a:rPr lang="en-US" dirty="0">
                <a:solidFill>
                  <a:schemeClr val="bg1">
                    <a:lumMod val="50000"/>
                  </a:schemeClr>
                </a:solidFill>
              </a:rPr>
              <a:t>Ranking Algorithm</a:t>
            </a:r>
          </a:p>
        </p:txBody>
      </p:sp>
      <p:cxnSp>
        <p:nvCxnSpPr>
          <p:cNvPr id="29" name="Straight Connector 28">
            <a:extLst>
              <a:ext uri="{FF2B5EF4-FFF2-40B4-BE49-F238E27FC236}">
                <a16:creationId xmlns:a16="http://schemas.microsoft.com/office/drawing/2014/main" id="{B30731D4-70FC-4EBB-BB06-6B95A7868248}"/>
              </a:ext>
            </a:extLst>
          </p:cNvPr>
          <p:cNvCxnSpPr>
            <a:stCxn id="4" idx="3"/>
            <a:endCxn id="21" idx="1"/>
          </p:cNvCxnSpPr>
          <p:nvPr/>
        </p:nvCxnSpPr>
        <p:spPr>
          <a:xfrm>
            <a:off x="2107609" y="1698174"/>
            <a:ext cx="935578" cy="19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737F977-1FA2-4D4C-9E19-3FD5FD19F071}"/>
              </a:ext>
            </a:extLst>
          </p:cNvPr>
          <p:cNvCxnSpPr>
            <a:stCxn id="4" idx="3"/>
            <a:endCxn id="22" idx="1"/>
          </p:cNvCxnSpPr>
          <p:nvPr/>
        </p:nvCxnSpPr>
        <p:spPr>
          <a:xfrm>
            <a:off x="2107609" y="1698174"/>
            <a:ext cx="935578" cy="75987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423E97C-335E-4250-8E54-B97C2E6A7000}"/>
              </a:ext>
            </a:extLst>
          </p:cNvPr>
          <p:cNvCxnSpPr>
            <a:stCxn id="4" idx="3"/>
            <a:endCxn id="24" idx="1"/>
          </p:cNvCxnSpPr>
          <p:nvPr/>
        </p:nvCxnSpPr>
        <p:spPr>
          <a:xfrm>
            <a:off x="2107609" y="1698174"/>
            <a:ext cx="924692" cy="15427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F8E45C3-D60B-44B0-AD1E-A177CA3B65A5}"/>
              </a:ext>
            </a:extLst>
          </p:cNvPr>
          <p:cNvCxnSpPr>
            <a:stCxn id="4" idx="3"/>
            <a:endCxn id="25" idx="1"/>
          </p:cNvCxnSpPr>
          <p:nvPr/>
        </p:nvCxnSpPr>
        <p:spPr>
          <a:xfrm>
            <a:off x="2107609" y="1698174"/>
            <a:ext cx="924692" cy="232750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ECA819-EB12-4C56-A98C-001FA0585F8D}"/>
              </a:ext>
            </a:extLst>
          </p:cNvPr>
          <p:cNvCxnSpPr>
            <a:stCxn id="4" idx="3"/>
            <a:endCxn id="23" idx="1"/>
          </p:cNvCxnSpPr>
          <p:nvPr/>
        </p:nvCxnSpPr>
        <p:spPr>
          <a:xfrm>
            <a:off x="2107609" y="1698174"/>
            <a:ext cx="924692" cy="314195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3349A2E-CBC9-4C5D-9A68-B40A7A2F6F3D}"/>
              </a:ext>
            </a:extLst>
          </p:cNvPr>
          <p:cNvCxnSpPr>
            <a:stCxn id="4" idx="3"/>
          </p:cNvCxnSpPr>
          <p:nvPr/>
        </p:nvCxnSpPr>
        <p:spPr>
          <a:xfrm>
            <a:off x="2107609" y="1698174"/>
            <a:ext cx="960051" cy="405446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0B21B297-68E2-42CD-9D01-F17A6F0C2101}"/>
                  </a:ext>
                </a:extLst>
              </p:cNvPr>
              <p:cNvSpPr txBox="1"/>
              <p:nvPr/>
            </p:nvSpPr>
            <p:spPr>
              <a:xfrm>
                <a:off x="7841200" y="5831977"/>
                <a:ext cx="3625480" cy="369332"/>
              </a:xfrm>
              <a:prstGeom prst="rect">
                <a:avLst/>
              </a:prstGeom>
              <a:noFill/>
            </p:spPr>
            <p:txBody>
              <a:bodyPr wrap="none" rtlCol="0">
                <a:spAutoFit/>
              </a:bodyPr>
              <a:lstStyle/>
              <a:p>
                <a:r>
                  <a:rPr lang="en-US" dirty="0"/>
                  <a:t>Ranker put both As @ top </a:t>
                </a:r>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=1</m:t>
                    </m:r>
                  </m:oMath>
                </a14:m>
                <a:endParaRPr lang="en-US" dirty="0"/>
              </a:p>
            </p:txBody>
          </p:sp>
        </mc:Choice>
        <mc:Fallback xmlns="">
          <p:sp>
            <p:nvSpPr>
              <p:cNvPr id="45" name="TextBox 44">
                <a:extLst>
                  <a:ext uri="{FF2B5EF4-FFF2-40B4-BE49-F238E27FC236}">
                    <a16:creationId xmlns:a16="http://schemas.microsoft.com/office/drawing/2014/main" id="{0B21B297-68E2-42CD-9D01-F17A6F0C2101}"/>
                  </a:ext>
                </a:extLst>
              </p:cNvPr>
              <p:cNvSpPr txBox="1">
                <a:spLocks noRot="1" noChangeAspect="1" noMove="1" noResize="1" noEditPoints="1" noAdjustHandles="1" noChangeArrowheads="1" noChangeShapeType="1" noTextEdit="1"/>
              </p:cNvSpPr>
              <p:nvPr/>
            </p:nvSpPr>
            <p:spPr>
              <a:xfrm>
                <a:off x="7841200" y="5831977"/>
                <a:ext cx="3625480" cy="369332"/>
              </a:xfrm>
              <a:prstGeom prst="rect">
                <a:avLst/>
              </a:prstGeom>
              <a:blipFill>
                <a:blip r:embed="rId16"/>
                <a:stretch>
                  <a:fillRect l="-1345"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68A88FFC-E279-4696-A151-D7A586329215}"/>
                  </a:ext>
                </a:extLst>
              </p:cNvPr>
              <p:cNvSpPr txBox="1"/>
              <p:nvPr/>
            </p:nvSpPr>
            <p:spPr>
              <a:xfrm>
                <a:off x="7841199" y="6221222"/>
                <a:ext cx="3706271" cy="369332"/>
              </a:xfrm>
              <a:prstGeom prst="rect">
                <a:avLst/>
              </a:prstGeom>
              <a:noFill/>
            </p:spPr>
            <p:txBody>
              <a:bodyPr wrap="none" rtlCol="0">
                <a:spAutoFit/>
              </a:bodyPr>
              <a:lstStyle/>
              <a:p>
                <a:r>
                  <a:rPr lang="en-US" dirty="0"/>
                  <a:t>Ranker put both As @ end </a:t>
                </a:r>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.18</m:t>
                    </m:r>
                  </m:oMath>
                </a14:m>
                <a:endParaRPr lang="en-US" dirty="0"/>
              </a:p>
            </p:txBody>
          </p:sp>
        </mc:Choice>
        <mc:Fallback xmlns="">
          <p:sp>
            <p:nvSpPr>
              <p:cNvPr id="64" name="TextBox 63">
                <a:extLst>
                  <a:ext uri="{FF2B5EF4-FFF2-40B4-BE49-F238E27FC236}">
                    <a16:creationId xmlns:a16="http://schemas.microsoft.com/office/drawing/2014/main" id="{68A88FFC-E279-4696-A151-D7A586329215}"/>
                  </a:ext>
                </a:extLst>
              </p:cNvPr>
              <p:cNvSpPr txBox="1">
                <a:spLocks noRot="1" noChangeAspect="1" noMove="1" noResize="1" noEditPoints="1" noAdjustHandles="1" noChangeArrowheads="1" noChangeShapeType="1" noTextEdit="1"/>
              </p:cNvSpPr>
              <p:nvPr/>
            </p:nvSpPr>
            <p:spPr>
              <a:xfrm>
                <a:off x="7841199" y="6221222"/>
                <a:ext cx="3706271" cy="369332"/>
              </a:xfrm>
              <a:prstGeom prst="rect">
                <a:avLst/>
              </a:prstGeom>
              <a:blipFill>
                <a:blip r:embed="rId17"/>
                <a:stretch>
                  <a:fillRect l="-1316" t="-10000" b="-26667"/>
                </a:stretch>
              </a:blipFill>
            </p:spPr>
            <p:txBody>
              <a:bodyPr/>
              <a:lstStyle/>
              <a:p>
                <a:r>
                  <a:rPr lang="en-US">
                    <a:noFill/>
                  </a:rPr>
                  <a:t> </a:t>
                </a:r>
              </a:p>
            </p:txBody>
          </p:sp>
        </mc:Fallback>
      </mc:AlternateContent>
      <p:sp>
        <p:nvSpPr>
          <p:cNvPr id="46" name="TextBox 45">
            <a:extLst>
              <a:ext uri="{FF2B5EF4-FFF2-40B4-BE49-F238E27FC236}">
                <a16:creationId xmlns:a16="http://schemas.microsoft.com/office/drawing/2014/main" id="{17005ABD-6708-401A-A013-E96713F460C5}"/>
              </a:ext>
            </a:extLst>
          </p:cNvPr>
          <p:cNvSpPr txBox="1"/>
          <p:nvPr/>
        </p:nvSpPr>
        <p:spPr>
          <a:xfrm>
            <a:off x="7978878" y="5466093"/>
            <a:ext cx="375424" cy="369332"/>
          </a:xfrm>
          <a:prstGeom prst="rect">
            <a:avLst/>
          </a:prstGeom>
          <a:noFill/>
        </p:spPr>
        <p:txBody>
          <a:bodyPr wrap="square" rtlCol="0">
            <a:spAutoFit/>
          </a:bodyPr>
          <a:lstStyle/>
          <a:p>
            <a:r>
              <a:rPr lang="en-US" dirty="0"/>
              <a:t>If:</a:t>
            </a:r>
          </a:p>
        </p:txBody>
      </p:sp>
    </p:spTree>
    <p:extLst>
      <p:ext uri="{BB962C8B-B14F-4D97-AF65-F5344CB8AC3E}">
        <p14:creationId xmlns:p14="http://schemas.microsoft.com/office/powerpoint/2010/main" val="89674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ppt_x"/>
                                          </p:val>
                                        </p:tav>
                                        <p:tav tm="100000">
                                          <p:val>
                                            <p:strVal val="#ppt_x"/>
                                          </p:val>
                                        </p:tav>
                                      </p:tavLst>
                                    </p:anim>
                                    <p:anim calcmode="lin" valueType="num">
                                      <p:cBhvr additive="base">
                                        <p:cTn id="58" dur="5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ppt_x"/>
                                          </p:val>
                                        </p:tav>
                                        <p:tav tm="100000">
                                          <p:val>
                                            <p:strVal val="#ppt_x"/>
                                          </p:val>
                                        </p:tav>
                                      </p:tavLst>
                                    </p:anim>
                                    <p:anim calcmode="lin" valueType="num">
                                      <p:cBhvr additive="base">
                                        <p:cTn id="62" dur="500" fill="hold"/>
                                        <p:tgtEl>
                                          <p:spTgt spid="4"/>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8"/>
                                        </p:tgtEl>
                                        <p:attrNameLst>
                                          <p:attrName>style.visibility</p:attrName>
                                        </p:attrNameLst>
                                      </p:cBhvr>
                                      <p:to>
                                        <p:strVal val="visible"/>
                                      </p:to>
                                    </p:set>
                                    <p:anim calcmode="lin" valueType="num">
                                      <p:cBhvr additive="base">
                                        <p:cTn id="65" dur="500" fill="hold"/>
                                        <p:tgtEl>
                                          <p:spTgt spid="38"/>
                                        </p:tgtEl>
                                        <p:attrNameLst>
                                          <p:attrName>ppt_x</p:attrName>
                                        </p:attrNameLst>
                                      </p:cBhvr>
                                      <p:tavLst>
                                        <p:tav tm="0">
                                          <p:val>
                                            <p:strVal val="#ppt_x"/>
                                          </p:val>
                                        </p:tav>
                                        <p:tav tm="100000">
                                          <p:val>
                                            <p:strVal val="#ppt_x"/>
                                          </p:val>
                                        </p:tav>
                                      </p:tavLst>
                                    </p:anim>
                                    <p:anim calcmode="lin" valueType="num">
                                      <p:cBhvr additive="base">
                                        <p:cTn id="66" dur="500" fill="hold"/>
                                        <p:tgtEl>
                                          <p:spTgt spid="38"/>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 calcmode="lin" valueType="num">
                                      <p:cBhvr additive="base">
                                        <p:cTn id="69" dur="500" fill="hold"/>
                                        <p:tgtEl>
                                          <p:spTgt spid="35"/>
                                        </p:tgtEl>
                                        <p:attrNameLst>
                                          <p:attrName>ppt_x</p:attrName>
                                        </p:attrNameLst>
                                      </p:cBhvr>
                                      <p:tavLst>
                                        <p:tav tm="0">
                                          <p:val>
                                            <p:strVal val="#ppt_x"/>
                                          </p:val>
                                        </p:tav>
                                        <p:tav tm="100000">
                                          <p:val>
                                            <p:strVal val="#ppt_x"/>
                                          </p:val>
                                        </p:tav>
                                      </p:tavLst>
                                    </p:anim>
                                    <p:anim calcmode="lin" valueType="num">
                                      <p:cBhvr additive="base">
                                        <p:cTn id="70" dur="500" fill="hold"/>
                                        <p:tgtEl>
                                          <p:spTgt spid="35"/>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500" fill="hold"/>
                                        <p:tgtEl>
                                          <p:spTgt spid="44"/>
                                        </p:tgtEl>
                                        <p:attrNameLst>
                                          <p:attrName>ppt_x</p:attrName>
                                        </p:attrNameLst>
                                      </p:cBhvr>
                                      <p:tavLst>
                                        <p:tav tm="0">
                                          <p:val>
                                            <p:strVal val="#ppt_x"/>
                                          </p:val>
                                        </p:tav>
                                        <p:tav tm="100000">
                                          <p:val>
                                            <p:strVal val="#ppt_x"/>
                                          </p:val>
                                        </p:tav>
                                      </p:tavLst>
                                    </p:anim>
                                    <p:anim calcmode="lin" valueType="num">
                                      <p:cBhvr additive="base">
                                        <p:cTn id="78" dur="500" fill="hold"/>
                                        <p:tgtEl>
                                          <p:spTgt spid="44"/>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anim calcmode="lin" valueType="num">
                                      <p:cBhvr additive="base">
                                        <p:cTn id="81" dur="500" fill="hold"/>
                                        <p:tgtEl>
                                          <p:spTgt spid="41"/>
                                        </p:tgtEl>
                                        <p:attrNameLst>
                                          <p:attrName>ppt_x</p:attrName>
                                        </p:attrNameLst>
                                      </p:cBhvr>
                                      <p:tavLst>
                                        <p:tav tm="0">
                                          <p:val>
                                            <p:strVal val="#ppt_x"/>
                                          </p:val>
                                        </p:tav>
                                        <p:tav tm="100000">
                                          <p:val>
                                            <p:strVal val="#ppt_x"/>
                                          </p:val>
                                        </p:tav>
                                      </p:tavLst>
                                    </p:anim>
                                    <p:anim calcmode="lin" valueType="num">
                                      <p:cBhvr additive="base">
                                        <p:cTn id="82" dur="500" fill="hold"/>
                                        <p:tgtEl>
                                          <p:spTgt spid="41"/>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additive="base">
                                        <p:cTn id="85" dur="500" fill="hold"/>
                                        <p:tgtEl>
                                          <p:spTgt spid="32"/>
                                        </p:tgtEl>
                                        <p:attrNameLst>
                                          <p:attrName>ppt_x</p:attrName>
                                        </p:attrNameLst>
                                      </p:cBhvr>
                                      <p:tavLst>
                                        <p:tav tm="0">
                                          <p:val>
                                            <p:strVal val="#ppt_x"/>
                                          </p:val>
                                        </p:tav>
                                        <p:tav tm="100000">
                                          <p:val>
                                            <p:strVal val="#ppt_x"/>
                                          </p:val>
                                        </p:tav>
                                      </p:tavLst>
                                    </p:anim>
                                    <p:anim calcmode="lin" valueType="num">
                                      <p:cBhvr additive="base">
                                        <p:cTn id="8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3"/>
                                        </p:tgtEl>
                                        <p:attrNameLst>
                                          <p:attrName>style.visibility</p:attrName>
                                        </p:attrNameLst>
                                      </p:cBhvr>
                                      <p:to>
                                        <p:strVal val="visible"/>
                                      </p:to>
                                    </p:set>
                                    <p:anim calcmode="lin" valueType="num">
                                      <p:cBhvr additive="base">
                                        <p:cTn id="99" dur="500" fill="hold"/>
                                        <p:tgtEl>
                                          <p:spTgt spid="33"/>
                                        </p:tgtEl>
                                        <p:attrNameLst>
                                          <p:attrName>ppt_x</p:attrName>
                                        </p:attrNameLst>
                                      </p:cBhvr>
                                      <p:tavLst>
                                        <p:tav tm="0">
                                          <p:val>
                                            <p:strVal val="#ppt_x"/>
                                          </p:val>
                                        </p:tav>
                                        <p:tav tm="100000">
                                          <p:val>
                                            <p:strVal val="#ppt_x"/>
                                          </p:val>
                                        </p:tav>
                                      </p:tavLst>
                                    </p:anim>
                                    <p:anim calcmode="lin" valueType="num">
                                      <p:cBhvr additive="base">
                                        <p:cTn id="100" dur="500" fill="hold"/>
                                        <p:tgtEl>
                                          <p:spTgt spid="33"/>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2"/>
                                        </p:tgtEl>
                                        <p:attrNameLst>
                                          <p:attrName>style.visibility</p:attrName>
                                        </p:attrNameLst>
                                      </p:cBhvr>
                                      <p:to>
                                        <p:strVal val="visible"/>
                                      </p:to>
                                    </p:set>
                                    <p:anim calcmode="lin" valueType="num">
                                      <p:cBhvr additive="base">
                                        <p:cTn id="103" dur="500" fill="hold"/>
                                        <p:tgtEl>
                                          <p:spTgt spid="42"/>
                                        </p:tgtEl>
                                        <p:attrNameLst>
                                          <p:attrName>ppt_x</p:attrName>
                                        </p:attrNameLst>
                                      </p:cBhvr>
                                      <p:tavLst>
                                        <p:tav tm="0">
                                          <p:val>
                                            <p:strVal val="#ppt_x"/>
                                          </p:val>
                                        </p:tav>
                                        <p:tav tm="100000">
                                          <p:val>
                                            <p:strVal val="#ppt_x"/>
                                          </p:val>
                                        </p:tav>
                                      </p:tavLst>
                                    </p:anim>
                                    <p:anim calcmode="lin" valueType="num">
                                      <p:cBhvr additive="base">
                                        <p:cTn id="104" dur="500" fill="hold"/>
                                        <p:tgtEl>
                                          <p:spTgt spid="42"/>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500" fill="hold"/>
                                        <p:tgtEl>
                                          <p:spTgt spid="36"/>
                                        </p:tgtEl>
                                        <p:attrNameLst>
                                          <p:attrName>ppt_x</p:attrName>
                                        </p:attrNameLst>
                                      </p:cBhvr>
                                      <p:tavLst>
                                        <p:tav tm="0">
                                          <p:val>
                                            <p:strVal val="#ppt_x"/>
                                          </p:val>
                                        </p:tav>
                                        <p:tav tm="100000">
                                          <p:val>
                                            <p:strVal val="#ppt_x"/>
                                          </p:val>
                                        </p:tav>
                                      </p:tavLst>
                                    </p:anim>
                                    <p:anim calcmode="lin" valueType="num">
                                      <p:cBhvr additive="base">
                                        <p:cTn id="108" dur="5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additive="base">
                                        <p:cTn id="111" dur="500" fill="hold"/>
                                        <p:tgtEl>
                                          <p:spTgt spid="39"/>
                                        </p:tgtEl>
                                        <p:attrNameLst>
                                          <p:attrName>ppt_x</p:attrName>
                                        </p:attrNameLst>
                                      </p:cBhvr>
                                      <p:tavLst>
                                        <p:tav tm="0">
                                          <p:val>
                                            <p:strVal val="#ppt_x"/>
                                          </p:val>
                                        </p:tav>
                                        <p:tav tm="100000">
                                          <p:val>
                                            <p:strVal val="#ppt_x"/>
                                          </p:val>
                                        </p:tav>
                                      </p:tavLst>
                                    </p:anim>
                                    <p:anim calcmode="lin" valueType="num">
                                      <p:cBhvr additive="base">
                                        <p:cTn id="112" dur="500" fill="hold"/>
                                        <p:tgtEl>
                                          <p:spTgt spid="3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
                                        </p:tgtEl>
                                        <p:attrNameLst>
                                          <p:attrName>style.visibility</p:attrName>
                                        </p:attrNameLst>
                                      </p:cBhvr>
                                      <p:to>
                                        <p:strVal val="visible"/>
                                      </p:to>
                                    </p:set>
                                    <p:anim calcmode="lin" valueType="num">
                                      <p:cBhvr additive="base">
                                        <p:cTn id="115" dur="500" fill="hold"/>
                                        <p:tgtEl>
                                          <p:spTgt spid="15"/>
                                        </p:tgtEl>
                                        <p:attrNameLst>
                                          <p:attrName>ppt_x</p:attrName>
                                        </p:attrNameLst>
                                      </p:cBhvr>
                                      <p:tavLst>
                                        <p:tav tm="0">
                                          <p:val>
                                            <p:strVal val="#ppt_x"/>
                                          </p:val>
                                        </p:tav>
                                        <p:tav tm="100000">
                                          <p:val>
                                            <p:strVal val="#ppt_x"/>
                                          </p:val>
                                        </p:tav>
                                      </p:tavLst>
                                    </p:anim>
                                    <p:anim calcmode="lin" valueType="num">
                                      <p:cBhvr additive="base">
                                        <p:cTn id="116" dur="500" fill="hold"/>
                                        <p:tgtEl>
                                          <p:spTgt spid="15"/>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 calcmode="lin" valueType="num">
                                      <p:cBhvr additive="base">
                                        <p:cTn id="119" dur="500" fill="hold"/>
                                        <p:tgtEl>
                                          <p:spTgt spid="17"/>
                                        </p:tgtEl>
                                        <p:attrNameLst>
                                          <p:attrName>ppt_x</p:attrName>
                                        </p:attrNameLst>
                                      </p:cBhvr>
                                      <p:tavLst>
                                        <p:tav tm="0">
                                          <p:val>
                                            <p:strVal val="#ppt_x"/>
                                          </p:val>
                                        </p:tav>
                                        <p:tav tm="100000">
                                          <p:val>
                                            <p:strVal val="#ppt_x"/>
                                          </p:val>
                                        </p:tav>
                                      </p:tavLst>
                                    </p:anim>
                                    <p:anim calcmode="lin" valueType="num">
                                      <p:cBhvr additive="base">
                                        <p:cTn id="120" dur="500" fill="hold"/>
                                        <p:tgtEl>
                                          <p:spTgt spid="1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3"/>
                                        </p:tgtEl>
                                        <p:attrNameLst>
                                          <p:attrName>style.visibility</p:attrName>
                                        </p:attrNameLst>
                                      </p:cBhvr>
                                      <p:to>
                                        <p:strVal val="visible"/>
                                      </p:to>
                                    </p:set>
                                    <p:anim calcmode="lin" valueType="num">
                                      <p:cBhvr additive="base">
                                        <p:cTn id="123" dur="500" fill="hold"/>
                                        <p:tgtEl>
                                          <p:spTgt spid="13"/>
                                        </p:tgtEl>
                                        <p:attrNameLst>
                                          <p:attrName>ppt_x</p:attrName>
                                        </p:attrNameLst>
                                      </p:cBhvr>
                                      <p:tavLst>
                                        <p:tav tm="0">
                                          <p:val>
                                            <p:strVal val="#ppt_x"/>
                                          </p:val>
                                        </p:tav>
                                        <p:tav tm="100000">
                                          <p:val>
                                            <p:strVal val="#ppt_x"/>
                                          </p:val>
                                        </p:tav>
                                      </p:tavLst>
                                    </p:anim>
                                    <p:anim calcmode="lin" valueType="num">
                                      <p:cBhvr additive="base">
                                        <p:cTn id="124" dur="500" fill="hold"/>
                                        <p:tgtEl>
                                          <p:spTgt spid="1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6"/>
                                        </p:tgtEl>
                                        <p:attrNameLst>
                                          <p:attrName>style.visibility</p:attrName>
                                        </p:attrNameLst>
                                      </p:cBhvr>
                                      <p:to>
                                        <p:strVal val="visible"/>
                                      </p:to>
                                    </p:set>
                                    <p:anim calcmode="lin" valueType="num">
                                      <p:cBhvr additive="base">
                                        <p:cTn id="127" dur="500" fill="hold"/>
                                        <p:tgtEl>
                                          <p:spTgt spid="16"/>
                                        </p:tgtEl>
                                        <p:attrNameLst>
                                          <p:attrName>ppt_x</p:attrName>
                                        </p:attrNameLst>
                                      </p:cBhvr>
                                      <p:tavLst>
                                        <p:tav tm="0">
                                          <p:val>
                                            <p:strVal val="#ppt_x"/>
                                          </p:val>
                                        </p:tav>
                                        <p:tav tm="100000">
                                          <p:val>
                                            <p:strVal val="#ppt_x"/>
                                          </p:val>
                                        </p:tav>
                                      </p:tavLst>
                                    </p:anim>
                                    <p:anim calcmode="lin" valueType="num">
                                      <p:cBhvr additive="base">
                                        <p:cTn id="128" dur="500" fill="hold"/>
                                        <p:tgtEl>
                                          <p:spTgt spid="1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
                                        </p:tgtEl>
                                        <p:attrNameLst>
                                          <p:attrName>style.visibility</p:attrName>
                                        </p:attrNameLst>
                                      </p:cBhvr>
                                      <p:to>
                                        <p:strVal val="visible"/>
                                      </p:to>
                                    </p:set>
                                    <p:anim calcmode="lin" valueType="num">
                                      <p:cBhvr additive="base">
                                        <p:cTn id="131" dur="500" fill="hold"/>
                                        <p:tgtEl>
                                          <p:spTgt spid="14"/>
                                        </p:tgtEl>
                                        <p:attrNameLst>
                                          <p:attrName>ppt_x</p:attrName>
                                        </p:attrNameLst>
                                      </p:cBhvr>
                                      <p:tavLst>
                                        <p:tav tm="0">
                                          <p:val>
                                            <p:strVal val="#ppt_x"/>
                                          </p:val>
                                        </p:tav>
                                        <p:tav tm="100000">
                                          <p:val>
                                            <p:strVal val="#ppt_x"/>
                                          </p:val>
                                        </p:tav>
                                      </p:tavLst>
                                    </p:anim>
                                    <p:anim calcmode="lin" valueType="num">
                                      <p:cBhvr additive="base">
                                        <p:cTn id="132" dur="500" fill="hold"/>
                                        <p:tgtEl>
                                          <p:spTgt spid="14"/>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2"/>
                                        </p:tgtEl>
                                        <p:attrNameLst>
                                          <p:attrName>style.visibility</p:attrName>
                                        </p:attrNameLst>
                                      </p:cBhvr>
                                      <p:to>
                                        <p:strVal val="visible"/>
                                      </p:to>
                                    </p:set>
                                    <p:anim calcmode="lin" valueType="num">
                                      <p:cBhvr additive="base">
                                        <p:cTn id="135" dur="500" fill="hold"/>
                                        <p:tgtEl>
                                          <p:spTgt spid="12"/>
                                        </p:tgtEl>
                                        <p:attrNameLst>
                                          <p:attrName>ppt_x</p:attrName>
                                        </p:attrNameLst>
                                      </p:cBhvr>
                                      <p:tavLst>
                                        <p:tav tm="0">
                                          <p:val>
                                            <p:strVal val="#ppt_x"/>
                                          </p:val>
                                        </p:tav>
                                        <p:tav tm="100000">
                                          <p:val>
                                            <p:strVal val="#ppt_x"/>
                                          </p:val>
                                        </p:tav>
                                      </p:tavLst>
                                    </p:anim>
                                    <p:anim calcmode="lin" valueType="num">
                                      <p:cBhvr additive="base">
                                        <p:cTn id="136" dur="500" fill="hold"/>
                                        <p:tgtEl>
                                          <p:spTgt spid="1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0"/>
                                        </p:tgtEl>
                                        <p:attrNameLst>
                                          <p:attrName>style.visibility</p:attrName>
                                        </p:attrNameLst>
                                      </p:cBhvr>
                                      <p:to>
                                        <p:strVal val="visible"/>
                                      </p:to>
                                    </p:set>
                                    <p:anim calcmode="lin" valueType="num">
                                      <p:cBhvr additive="base">
                                        <p:cTn id="139" dur="500" fill="hold"/>
                                        <p:tgtEl>
                                          <p:spTgt spid="20"/>
                                        </p:tgtEl>
                                        <p:attrNameLst>
                                          <p:attrName>ppt_x</p:attrName>
                                        </p:attrNameLst>
                                      </p:cBhvr>
                                      <p:tavLst>
                                        <p:tav tm="0">
                                          <p:val>
                                            <p:strVal val="#ppt_x"/>
                                          </p:val>
                                        </p:tav>
                                        <p:tav tm="100000">
                                          <p:val>
                                            <p:strVal val="#ppt_x"/>
                                          </p:val>
                                        </p:tav>
                                      </p:tavLst>
                                    </p:anim>
                                    <p:anim calcmode="lin" valueType="num">
                                      <p:cBhvr additive="base">
                                        <p:cTn id="1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8"/>
                                        </p:tgtEl>
                                        <p:attrNameLst>
                                          <p:attrName>style.visibility</p:attrName>
                                        </p:attrNameLst>
                                      </p:cBhvr>
                                      <p:to>
                                        <p:strVal val="visible"/>
                                      </p:to>
                                    </p:set>
                                    <p:anim calcmode="lin" valueType="num">
                                      <p:cBhvr additive="base">
                                        <p:cTn id="145" dur="500" fill="hold"/>
                                        <p:tgtEl>
                                          <p:spTgt spid="48"/>
                                        </p:tgtEl>
                                        <p:attrNameLst>
                                          <p:attrName>ppt_x</p:attrName>
                                        </p:attrNameLst>
                                      </p:cBhvr>
                                      <p:tavLst>
                                        <p:tav tm="0">
                                          <p:val>
                                            <p:strVal val="#ppt_x"/>
                                          </p:val>
                                        </p:tav>
                                        <p:tav tm="100000">
                                          <p:val>
                                            <p:strVal val="#ppt_x"/>
                                          </p:val>
                                        </p:tav>
                                      </p:tavLst>
                                    </p:anim>
                                    <p:anim calcmode="lin" valueType="num">
                                      <p:cBhvr additive="base">
                                        <p:cTn id="14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9"/>
                                        </p:tgtEl>
                                        <p:attrNameLst>
                                          <p:attrName>style.visibility</p:attrName>
                                        </p:attrNameLst>
                                      </p:cBhvr>
                                      <p:to>
                                        <p:strVal val="visible"/>
                                      </p:to>
                                    </p:set>
                                    <p:anim calcmode="lin" valueType="num">
                                      <p:cBhvr additive="base">
                                        <p:cTn id="151" dur="500" fill="hold"/>
                                        <p:tgtEl>
                                          <p:spTgt spid="49"/>
                                        </p:tgtEl>
                                        <p:attrNameLst>
                                          <p:attrName>ppt_x</p:attrName>
                                        </p:attrNameLst>
                                      </p:cBhvr>
                                      <p:tavLst>
                                        <p:tav tm="0">
                                          <p:val>
                                            <p:strVal val="#ppt_x"/>
                                          </p:val>
                                        </p:tav>
                                        <p:tav tm="100000">
                                          <p:val>
                                            <p:strVal val="#ppt_x"/>
                                          </p:val>
                                        </p:tav>
                                      </p:tavLst>
                                    </p:anim>
                                    <p:anim calcmode="lin" valueType="num">
                                      <p:cBhvr additive="base">
                                        <p:cTn id="15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56"/>
                                        </p:tgtEl>
                                        <p:attrNameLst>
                                          <p:attrName>style.visibility</p:attrName>
                                        </p:attrNameLst>
                                      </p:cBhvr>
                                      <p:to>
                                        <p:strVal val="visible"/>
                                      </p:to>
                                    </p:set>
                                    <p:anim calcmode="lin" valueType="num">
                                      <p:cBhvr additive="base">
                                        <p:cTn id="157" dur="500" fill="hold"/>
                                        <p:tgtEl>
                                          <p:spTgt spid="56"/>
                                        </p:tgtEl>
                                        <p:attrNameLst>
                                          <p:attrName>ppt_x</p:attrName>
                                        </p:attrNameLst>
                                      </p:cBhvr>
                                      <p:tavLst>
                                        <p:tav tm="0">
                                          <p:val>
                                            <p:strVal val="#ppt_x"/>
                                          </p:val>
                                        </p:tav>
                                        <p:tav tm="100000">
                                          <p:val>
                                            <p:strVal val="#ppt_x"/>
                                          </p:val>
                                        </p:tav>
                                      </p:tavLst>
                                    </p:anim>
                                    <p:anim calcmode="lin" valueType="num">
                                      <p:cBhvr additive="base">
                                        <p:cTn id="158" dur="500" fill="hold"/>
                                        <p:tgtEl>
                                          <p:spTgt spid="56"/>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50"/>
                                        </p:tgtEl>
                                        <p:attrNameLst>
                                          <p:attrName>style.visibility</p:attrName>
                                        </p:attrNameLst>
                                      </p:cBhvr>
                                      <p:to>
                                        <p:strVal val="visible"/>
                                      </p:to>
                                    </p:set>
                                    <p:anim calcmode="lin" valueType="num">
                                      <p:cBhvr additive="base">
                                        <p:cTn id="161" dur="500" fill="hold"/>
                                        <p:tgtEl>
                                          <p:spTgt spid="50"/>
                                        </p:tgtEl>
                                        <p:attrNameLst>
                                          <p:attrName>ppt_x</p:attrName>
                                        </p:attrNameLst>
                                      </p:cBhvr>
                                      <p:tavLst>
                                        <p:tav tm="0">
                                          <p:val>
                                            <p:strVal val="#ppt_x"/>
                                          </p:val>
                                        </p:tav>
                                        <p:tav tm="100000">
                                          <p:val>
                                            <p:strVal val="#ppt_x"/>
                                          </p:val>
                                        </p:tav>
                                      </p:tavLst>
                                    </p:anim>
                                    <p:anim calcmode="lin" valueType="num">
                                      <p:cBhvr additive="base">
                                        <p:cTn id="16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58"/>
                                        </p:tgtEl>
                                        <p:attrNameLst>
                                          <p:attrName>style.visibility</p:attrName>
                                        </p:attrNameLst>
                                      </p:cBhvr>
                                      <p:to>
                                        <p:strVal val="visible"/>
                                      </p:to>
                                    </p:set>
                                    <p:anim calcmode="lin" valueType="num">
                                      <p:cBhvr additive="base">
                                        <p:cTn id="167" dur="500" fill="hold"/>
                                        <p:tgtEl>
                                          <p:spTgt spid="58"/>
                                        </p:tgtEl>
                                        <p:attrNameLst>
                                          <p:attrName>ppt_x</p:attrName>
                                        </p:attrNameLst>
                                      </p:cBhvr>
                                      <p:tavLst>
                                        <p:tav tm="0">
                                          <p:val>
                                            <p:strVal val="#ppt_x"/>
                                          </p:val>
                                        </p:tav>
                                        <p:tav tm="100000">
                                          <p:val>
                                            <p:strVal val="#ppt_x"/>
                                          </p:val>
                                        </p:tav>
                                      </p:tavLst>
                                    </p:anim>
                                    <p:anim calcmode="lin" valueType="num">
                                      <p:cBhvr additive="base">
                                        <p:cTn id="168" dur="500" fill="hold"/>
                                        <p:tgtEl>
                                          <p:spTgt spid="58"/>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1"/>
                                        </p:tgtEl>
                                        <p:attrNameLst>
                                          <p:attrName>style.visibility</p:attrName>
                                        </p:attrNameLst>
                                      </p:cBhvr>
                                      <p:to>
                                        <p:strVal val="visible"/>
                                      </p:to>
                                    </p:set>
                                    <p:anim calcmode="lin" valueType="num">
                                      <p:cBhvr additive="base">
                                        <p:cTn id="171" dur="500" fill="hold"/>
                                        <p:tgtEl>
                                          <p:spTgt spid="51"/>
                                        </p:tgtEl>
                                        <p:attrNameLst>
                                          <p:attrName>ppt_x</p:attrName>
                                        </p:attrNameLst>
                                      </p:cBhvr>
                                      <p:tavLst>
                                        <p:tav tm="0">
                                          <p:val>
                                            <p:strVal val="#ppt_x"/>
                                          </p:val>
                                        </p:tav>
                                        <p:tav tm="100000">
                                          <p:val>
                                            <p:strVal val="#ppt_x"/>
                                          </p:val>
                                        </p:tav>
                                      </p:tavLst>
                                    </p:anim>
                                    <p:anim calcmode="lin" valueType="num">
                                      <p:cBhvr additive="base">
                                        <p:cTn id="1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59"/>
                                        </p:tgtEl>
                                        <p:attrNameLst>
                                          <p:attrName>style.visibility</p:attrName>
                                        </p:attrNameLst>
                                      </p:cBhvr>
                                      <p:to>
                                        <p:strVal val="visible"/>
                                      </p:to>
                                    </p:set>
                                    <p:anim calcmode="lin" valueType="num">
                                      <p:cBhvr additive="base">
                                        <p:cTn id="177" dur="500" fill="hold"/>
                                        <p:tgtEl>
                                          <p:spTgt spid="59"/>
                                        </p:tgtEl>
                                        <p:attrNameLst>
                                          <p:attrName>ppt_x</p:attrName>
                                        </p:attrNameLst>
                                      </p:cBhvr>
                                      <p:tavLst>
                                        <p:tav tm="0">
                                          <p:val>
                                            <p:strVal val="#ppt_x"/>
                                          </p:val>
                                        </p:tav>
                                        <p:tav tm="100000">
                                          <p:val>
                                            <p:strVal val="#ppt_x"/>
                                          </p:val>
                                        </p:tav>
                                      </p:tavLst>
                                    </p:anim>
                                    <p:anim calcmode="lin" valueType="num">
                                      <p:cBhvr additive="base">
                                        <p:cTn id="178" dur="500" fill="hold"/>
                                        <p:tgtEl>
                                          <p:spTgt spid="59"/>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52"/>
                                        </p:tgtEl>
                                        <p:attrNameLst>
                                          <p:attrName>style.visibility</p:attrName>
                                        </p:attrNameLst>
                                      </p:cBhvr>
                                      <p:to>
                                        <p:strVal val="visible"/>
                                      </p:to>
                                    </p:set>
                                    <p:anim calcmode="lin" valueType="num">
                                      <p:cBhvr additive="base">
                                        <p:cTn id="181" dur="500" fill="hold"/>
                                        <p:tgtEl>
                                          <p:spTgt spid="52"/>
                                        </p:tgtEl>
                                        <p:attrNameLst>
                                          <p:attrName>ppt_x</p:attrName>
                                        </p:attrNameLst>
                                      </p:cBhvr>
                                      <p:tavLst>
                                        <p:tav tm="0">
                                          <p:val>
                                            <p:strVal val="#ppt_x"/>
                                          </p:val>
                                        </p:tav>
                                        <p:tav tm="100000">
                                          <p:val>
                                            <p:strVal val="#ppt_x"/>
                                          </p:val>
                                        </p:tav>
                                      </p:tavLst>
                                    </p:anim>
                                    <p:anim calcmode="lin" valueType="num">
                                      <p:cBhvr additive="base">
                                        <p:cTn id="18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60"/>
                                        </p:tgtEl>
                                        <p:attrNameLst>
                                          <p:attrName>style.visibility</p:attrName>
                                        </p:attrNameLst>
                                      </p:cBhvr>
                                      <p:to>
                                        <p:strVal val="visible"/>
                                      </p:to>
                                    </p:set>
                                    <p:anim calcmode="lin" valueType="num">
                                      <p:cBhvr additive="base">
                                        <p:cTn id="187" dur="500" fill="hold"/>
                                        <p:tgtEl>
                                          <p:spTgt spid="60"/>
                                        </p:tgtEl>
                                        <p:attrNameLst>
                                          <p:attrName>ppt_x</p:attrName>
                                        </p:attrNameLst>
                                      </p:cBhvr>
                                      <p:tavLst>
                                        <p:tav tm="0">
                                          <p:val>
                                            <p:strVal val="#ppt_x"/>
                                          </p:val>
                                        </p:tav>
                                        <p:tav tm="100000">
                                          <p:val>
                                            <p:strVal val="#ppt_x"/>
                                          </p:val>
                                        </p:tav>
                                      </p:tavLst>
                                    </p:anim>
                                    <p:anim calcmode="lin" valueType="num">
                                      <p:cBhvr additive="base">
                                        <p:cTn id="188" dur="500" fill="hold"/>
                                        <p:tgtEl>
                                          <p:spTgt spid="6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3"/>
                                        </p:tgtEl>
                                        <p:attrNameLst>
                                          <p:attrName>style.visibility</p:attrName>
                                        </p:attrNameLst>
                                      </p:cBhvr>
                                      <p:to>
                                        <p:strVal val="visible"/>
                                      </p:to>
                                    </p:set>
                                    <p:anim calcmode="lin" valueType="num">
                                      <p:cBhvr additive="base">
                                        <p:cTn id="191" dur="500" fill="hold"/>
                                        <p:tgtEl>
                                          <p:spTgt spid="53"/>
                                        </p:tgtEl>
                                        <p:attrNameLst>
                                          <p:attrName>ppt_x</p:attrName>
                                        </p:attrNameLst>
                                      </p:cBhvr>
                                      <p:tavLst>
                                        <p:tav tm="0">
                                          <p:val>
                                            <p:strVal val="#ppt_x"/>
                                          </p:val>
                                        </p:tav>
                                        <p:tav tm="100000">
                                          <p:val>
                                            <p:strVal val="#ppt_x"/>
                                          </p:val>
                                        </p:tav>
                                      </p:tavLst>
                                    </p:anim>
                                    <p:anim calcmode="lin" valueType="num">
                                      <p:cBhvr additive="base">
                                        <p:cTn id="19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4" fill="hold" grpId="0" nodeType="clickEffect">
                                  <p:stCondLst>
                                    <p:cond delay="0"/>
                                  </p:stCondLst>
                                  <p:childTnLst>
                                    <p:set>
                                      <p:cBhvr>
                                        <p:cTn id="196" dur="1" fill="hold">
                                          <p:stCondLst>
                                            <p:cond delay="0"/>
                                          </p:stCondLst>
                                        </p:cTn>
                                        <p:tgtEl>
                                          <p:spTgt spid="61"/>
                                        </p:tgtEl>
                                        <p:attrNameLst>
                                          <p:attrName>style.visibility</p:attrName>
                                        </p:attrNameLst>
                                      </p:cBhvr>
                                      <p:to>
                                        <p:strVal val="visible"/>
                                      </p:to>
                                    </p:set>
                                    <p:anim calcmode="lin" valueType="num">
                                      <p:cBhvr additive="base">
                                        <p:cTn id="197" dur="500" fill="hold"/>
                                        <p:tgtEl>
                                          <p:spTgt spid="61"/>
                                        </p:tgtEl>
                                        <p:attrNameLst>
                                          <p:attrName>ppt_x</p:attrName>
                                        </p:attrNameLst>
                                      </p:cBhvr>
                                      <p:tavLst>
                                        <p:tav tm="0">
                                          <p:val>
                                            <p:strVal val="#ppt_x"/>
                                          </p:val>
                                        </p:tav>
                                        <p:tav tm="100000">
                                          <p:val>
                                            <p:strVal val="#ppt_x"/>
                                          </p:val>
                                        </p:tav>
                                      </p:tavLst>
                                    </p:anim>
                                    <p:anim calcmode="lin" valueType="num">
                                      <p:cBhvr additive="base">
                                        <p:cTn id="198" dur="500" fill="hold"/>
                                        <p:tgtEl>
                                          <p:spTgt spid="61"/>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54"/>
                                        </p:tgtEl>
                                        <p:attrNameLst>
                                          <p:attrName>style.visibility</p:attrName>
                                        </p:attrNameLst>
                                      </p:cBhvr>
                                      <p:to>
                                        <p:strVal val="visible"/>
                                      </p:to>
                                    </p:set>
                                    <p:anim calcmode="lin" valueType="num">
                                      <p:cBhvr additive="base">
                                        <p:cTn id="201" dur="500" fill="hold"/>
                                        <p:tgtEl>
                                          <p:spTgt spid="54"/>
                                        </p:tgtEl>
                                        <p:attrNameLst>
                                          <p:attrName>ppt_x</p:attrName>
                                        </p:attrNameLst>
                                      </p:cBhvr>
                                      <p:tavLst>
                                        <p:tav tm="0">
                                          <p:val>
                                            <p:strVal val="#ppt_x"/>
                                          </p:val>
                                        </p:tav>
                                        <p:tav tm="100000">
                                          <p:val>
                                            <p:strVal val="#ppt_x"/>
                                          </p:val>
                                        </p:tav>
                                      </p:tavLst>
                                    </p:anim>
                                    <p:anim calcmode="lin" valueType="num">
                                      <p:cBhvr additive="base">
                                        <p:cTn id="20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grpId="0" nodeType="click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additive="base">
                                        <p:cTn id="207" dur="500" fill="hold"/>
                                        <p:tgtEl>
                                          <p:spTgt spid="55"/>
                                        </p:tgtEl>
                                        <p:attrNameLst>
                                          <p:attrName>ppt_x</p:attrName>
                                        </p:attrNameLst>
                                      </p:cBhvr>
                                      <p:tavLst>
                                        <p:tav tm="0">
                                          <p:val>
                                            <p:strVal val="#ppt_x"/>
                                          </p:val>
                                        </p:tav>
                                        <p:tav tm="100000">
                                          <p:val>
                                            <p:strVal val="#ppt_x"/>
                                          </p:val>
                                        </p:tav>
                                      </p:tavLst>
                                    </p:anim>
                                    <p:anim calcmode="lin" valueType="num">
                                      <p:cBhvr additive="base">
                                        <p:cTn id="208"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grpId="0" nodeType="clickEffect">
                                  <p:stCondLst>
                                    <p:cond delay="0"/>
                                  </p:stCondLst>
                                  <p:childTnLst>
                                    <p:set>
                                      <p:cBhvr>
                                        <p:cTn id="212" dur="1" fill="hold">
                                          <p:stCondLst>
                                            <p:cond delay="0"/>
                                          </p:stCondLst>
                                        </p:cTn>
                                        <p:tgtEl>
                                          <p:spTgt spid="46"/>
                                        </p:tgtEl>
                                        <p:attrNameLst>
                                          <p:attrName>style.visibility</p:attrName>
                                        </p:attrNameLst>
                                      </p:cBhvr>
                                      <p:to>
                                        <p:strVal val="visible"/>
                                      </p:to>
                                    </p:set>
                                    <p:anim calcmode="lin" valueType="num">
                                      <p:cBhvr additive="base">
                                        <p:cTn id="213" dur="500" fill="hold"/>
                                        <p:tgtEl>
                                          <p:spTgt spid="46"/>
                                        </p:tgtEl>
                                        <p:attrNameLst>
                                          <p:attrName>ppt_x</p:attrName>
                                        </p:attrNameLst>
                                      </p:cBhvr>
                                      <p:tavLst>
                                        <p:tav tm="0">
                                          <p:val>
                                            <p:strVal val="#ppt_x"/>
                                          </p:val>
                                        </p:tav>
                                        <p:tav tm="100000">
                                          <p:val>
                                            <p:strVal val="#ppt_x"/>
                                          </p:val>
                                        </p:tav>
                                      </p:tavLst>
                                    </p:anim>
                                    <p:anim calcmode="lin" valueType="num">
                                      <p:cBhvr additive="base">
                                        <p:cTn id="214" dur="500" fill="hold"/>
                                        <p:tgtEl>
                                          <p:spTgt spid="46"/>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 calcmode="lin" valueType="num">
                                      <p:cBhvr additive="base">
                                        <p:cTn id="217" dur="500" fill="hold"/>
                                        <p:tgtEl>
                                          <p:spTgt spid="45"/>
                                        </p:tgtEl>
                                        <p:attrNameLst>
                                          <p:attrName>ppt_x</p:attrName>
                                        </p:attrNameLst>
                                      </p:cBhvr>
                                      <p:tavLst>
                                        <p:tav tm="0">
                                          <p:val>
                                            <p:strVal val="#ppt_x"/>
                                          </p:val>
                                        </p:tav>
                                        <p:tav tm="100000">
                                          <p:val>
                                            <p:strVal val="#ppt_x"/>
                                          </p:val>
                                        </p:tav>
                                      </p:tavLst>
                                    </p:anim>
                                    <p:anim calcmode="lin" valueType="num">
                                      <p:cBhvr additive="base">
                                        <p:cTn id="21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64"/>
                                        </p:tgtEl>
                                        <p:attrNameLst>
                                          <p:attrName>style.visibility</p:attrName>
                                        </p:attrNameLst>
                                      </p:cBhvr>
                                      <p:to>
                                        <p:strVal val="visible"/>
                                      </p:to>
                                    </p:set>
                                    <p:anim calcmode="lin" valueType="num">
                                      <p:cBhvr additive="base">
                                        <p:cTn id="223" dur="500" fill="hold"/>
                                        <p:tgtEl>
                                          <p:spTgt spid="64"/>
                                        </p:tgtEl>
                                        <p:attrNameLst>
                                          <p:attrName>ppt_x</p:attrName>
                                        </p:attrNameLst>
                                      </p:cBhvr>
                                      <p:tavLst>
                                        <p:tav tm="0">
                                          <p:val>
                                            <p:strVal val="#ppt_x"/>
                                          </p:val>
                                        </p:tav>
                                        <p:tav tm="100000">
                                          <p:val>
                                            <p:strVal val="#ppt_x"/>
                                          </p:val>
                                        </p:tav>
                                      </p:tavLst>
                                    </p:anim>
                                    <p:anim calcmode="lin" valueType="num">
                                      <p:cBhvr additive="base">
                                        <p:cTn id="22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63"/>
                                        </p:tgtEl>
                                        <p:attrNameLst>
                                          <p:attrName>style.visibility</p:attrName>
                                        </p:attrNameLst>
                                      </p:cBhvr>
                                      <p:to>
                                        <p:strVal val="visible"/>
                                      </p:to>
                                    </p:set>
                                    <p:anim calcmode="lin" valueType="num">
                                      <p:cBhvr additive="base">
                                        <p:cTn id="229" dur="500" fill="hold"/>
                                        <p:tgtEl>
                                          <p:spTgt spid="63"/>
                                        </p:tgtEl>
                                        <p:attrNameLst>
                                          <p:attrName>ppt_x</p:attrName>
                                        </p:attrNameLst>
                                      </p:cBhvr>
                                      <p:tavLst>
                                        <p:tav tm="0">
                                          <p:val>
                                            <p:strVal val="#ppt_x"/>
                                          </p:val>
                                        </p:tav>
                                        <p:tav tm="100000">
                                          <p:val>
                                            <p:strVal val="#ppt_x"/>
                                          </p:val>
                                        </p:tav>
                                      </p:tavLst>
                                    </p:anim>
                                    <p:anim calcmode="lin" valueType="num">
                                      <p:cBhvr additive="base">
                                        <p:cTn id="230" dur="500" fill="hold"/>
                                        <p:tgtEl>
                                          <p:spTgt spid="63"/>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62"/>
                                        </p:tgtEl>
                                        <p:attrNameLst>
                                          <p:attrName>style.visibility</p:attrName>
                                        </p:attrNameLst>
                                      </p:cBhvr>
                                      <p:to>
                                        <p:strVal val="visible"/>
                                      </p:to>
                                    </p:set>
                                    <p:anim calcmode="lin" valueType="num">
                                      <p:cBhvr additive="base">
                                        <p:cTn id="233" dur="500" fill="hold"/>
                                        <p:tgtEl>
                                          <p:spTgt spid="62"/>
                                        </p:tgtEl>
                                        <p:attrNameLst>
                                          <p:attrName>ppt_x</p:attrName>
                                        </p:attrNameLst>
                                      </p:cBhvr>
                                      <p:tavLst>
                                        <p:tav tm="0">
                                          <p:val>
                                            <p:strVal val="#ppt_x"/>
                                          </p:val>
                                        </p:tav>
                                        <p:tav tm="100000">
                                          <p:val>
                                            <p:strVal val="#ppt_x"/>
                                          </p:val>
                                        </p:tav>
                                      </p:tavLst>
                                    </p:anim>
                                    <p:anim calcmode="lin" valueType="num">
                                      <p:cBhvr additive="base">
                                        <p:cTn id="234"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3"/>
                                        </p:tgtEl>
                                        <p:attrNameLst>
                                          <p:attrName>style.visibility</p:attrName>
                                        </p:attrNameLst>
                                      </p:cBhvr>
                                      <p:to>
                                        <p:strVal val="visible"/>
                                      </p:to>
                                    </p:set>
                                    <p:anim calcmode="lin" valueType="num">
                                      <p:cBhvr additive="base">
                                        <p:cTn id="239" dur="500" fill="hold"/>
                                        <p:tgtEl>
                                          <p:spTgt spid="3"/>
                                        </p:tgtEl>
                                        <p:attrNameLst>
                                          <p:attrName>ppt_x</p:attrName>
                                        </p:attrNameLst>
                                      </p:cBhvr>
                                      <p:tavLst>
                                        <p:tav tm="0">
                                          <p:val>
                                            <p:strVal val="#ppt_x"/>
                                          </p:val>
                                        </p:tav>
                                        <p:tav tm="100000">
                                          <p:val>
                                            <p:strVal val="#ppt_x"/>
                                          </p:val>
                                        </p:tav>
                                      </p:tavLst>
                                    </p:anim>
                                    <p:anim calcmode="lin" valueType="num">
                                      <p:cBhvr additive="base">
                                        <p:cTn id="2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p:bldP spid="20" grpId="0"/>
      <p:bldP spid="21" grpId="0"/>
      <p:bldP spid="22" grpId="0"/>
      <p:bldP spid="23" grpId="0"/>
      <p:bldP spid="24" grpId="0"/>
      <p:bldP spid="25" grpId="0"/>
      <p:bldP spid="26" grpId="0"/>
      <p:bldP spid="48" grpId="0"/>
      <p:bldP spid="49" grpId="0"/>
      <p:bldP spid="50" grpId="0"/>
      <p:bldP spid="51" grpId="0"/>
      <p:bldP spid="52" grpId="0"/>
      <p:bldP spid="53" grpId="0"/>
      <p:bldP spid="54" grpId="0"/>
      <p:bldP spid="55" grpId="0"/>
      <p:bldP spid="56" grpId="0"/>
      <p:bldP spid="58" grpId="0"/>
      <p:bldP spid="59" grpId="0"/>
      <p:bldP spid="60" grpId="0"/>
      <p:bldP spid="61" grpId="0"/>
      <p:bldP spid="62" grpId="0"/>
      <p:bldP spid="63" grpId="0"/>
      <p:bldP spid="3" grpId="0" animBg="1"/>
      <p:bldP spid="4" grpId="0" animBg="1"/>
      <p:bldP spid="45" grpId="0"/>
      <p:bldP spid="64"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3BE11-6A9A-4462-AF18-EA1218719B6B}"/>
              </a:ext>
            </a:extLst>
          </p:cNvPr>
          <p:cNvSpPr>
            <a:spLocks noGrp="1"/>
          </p:cNvSpPr>
          <p:nvPr>
            <p:ph type="title"/>
          </p:nvPr>
        </p:nvSpPr>
        <p:spPr>
          <a:xfrm>
            <a:off x="439994" y="139122"/>
            <a:ext cx="10515600" cy="679904"/>
          </a:xfrm>
        </p:spPr>
        <p:txBody>
          <a:bodyPr>
            <a:normAutofit fontScale="90000"/>
          </a:bodyPr>
          <a:lstStyle/>
          <a:p>
            <a:r>
              <a:rPr lang="en-US" dirty="0"/>
              <a:t>Ranking algorithm sketch (</a:t>
            </a:r>
            <a:r>
              <a:rPr lang="en-US" dirty="0" err="1"/>
              <a:t>RankNet</a:t>
            </a:r>
            <a:r>
              <a:rPr lang="en-US" dirty="0"/>
              <a: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BF31C1D-DFA4-4168-A2C2-0681AA892AC2}"/>
                  </a:ext>
                </a:extLst>
              </p:cNvPr>
              <p:cNvSpPr>
                <a:spLocks noGrp="1"/>
              </p:cNvSpPr>
              <p:nvPr>
                <p:ph sz="half" idx="1"/>
              </p:nvPr>
            </p:nvSpPr>
            <p:spPr>
              <a:xfrm>
                <a:off x="239486" y="1663395"/>
                <a:ext cx="5780314" cy="4351338"/>
              </a:xfrm>
            </p:spPr>
            <p:txBody>
              <a:bodyPr/>
              <a:lstStyle/>
              <a:p>
                <a:r>
                  <a:rPr lang="en-US" dirty="0"/>
                  <a:t>Training data: </a:t>
                </a:r>
              </a:p>
              <a:p>
                <a:pPr marL="457200" lvl="1" indent="0">
                  <a:buNone/>
                </a:pPr>
                <a:r>
                  <a:rPr lang="en-US" dirty="0"/>
                  <a:t>Set of: Query </a:t>
                </a: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&lt;</m:t>
                    </m:r>
                    <m:r>
                      <a:rPr lang="en-US" b="0" i="1" smtClean="0">
                        <a:latin typeface="Cambria Math" panose="02040503050406030204" pitchFamily="18" charset="0"/>
                        <a:sym typeface="Wingdings" panose="05000000000000000000" pitchFamily="2" charset="2"/>
                      </a:rPr>
                      <m:t>𝑖𝑡𝑒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𝑚</m:t>
                        </m:r>
                      </m:e>
                      <m:sub>
                        <m:r>
                          <a:rPr lang="en-US" b="0" i="1" smtClean="0">
                            <a:latin typeface="Cambria Math" panose="02040503050406030204" pitchFamily="18" charset="0"/>
                            <a:sym typeface="Wingdings" panose="05000000000000000000" pitchFamily="2" charset="2"/>
                          </a:rPr>
                          <m:t>1</m:t>
                        </m:r>
                      </m:sub>
                    </m:sSub>
                    <m:r>
                      <a:rPr lang="en-US" b="0" i="1"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𝑟𝑒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𝑙</m:t>
                        </m:r>
                      </m:e>
                      <m:sub>
                        <m:r>
                          <a:rPr lang="en-US" b="0" i="1" smtClean="0">
                            <a:latin typeface="Cambria Math" panose="02040503050406030204" pitchFamily="18" charset="0"/>
                            <a:sym typeface="Wingdings" panose="05000000000000000000" pitchFamily="2" charset="2"/>
                          </a:rPr>
                          <m:t>1</m:t>
                        </m:r>
                      </m:sub>
                    </m:sSub>
                    <m:r>
                      <a:rPr lang="en-US" b="0" i="1" smtClean="0">
                        <a:latin typeface="Cambria Math" panose="02040503050406030204" pitchFamily="18" charset="0"/>
                        <a:sym typeface="Wingdings" panose="05000000000000000000" pitchFamily="2" charset="2"/>
                      </a:rPr>
                      <m:t>&gt;, </m:t>
                    </m:r>
                  </m:oMath>
                </a14:m>
                <a:br>
                  <a:rPr lang="en-US" b="0" i="1" dirty="0">
                    <a:latin typeface="Cambria Math" panose="02040503050406030204" pitchFamily="18" charset="0"/>
                    <a:sym typeface="Wingdings" panose="05000000000000000000" pitchFamily="2" charset="2"/>
                  </a:rPr>
                </a:br>
                <a:r>
                  <a:rPr lang="en-US" b="0" i="1" dirty="0">
                    <a:latin typeface="Cambria Math" panose="02040503050406030204" pitchFamily="18" charset="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m:t>
                    </m:r>
                  </m:oMath>
                </a14:m>
                <a:br>
                  <a:rPr lang="en-US" b="0" i="1" dirty="0">
                    <a:latin typeface="Cambria Math" panose="02040503050406030204" pitchFamily="18" charset="0"/>
                    <a:sym typeface="Wingdings" panose="05000000000000000000" pitchFamily="2" charset="2"/>
                  </a:rPr>
                </a:br>
                <a:r>
                  <a:rPr lang="en-US" b="0" i="1" dirty="0">
                    <a:latin typeface="Cambria Math" panose="02040503050406030204" pitchFamily="18" charset="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&lt;</m:t>
                    </m:r>
                    <m:r>
                      <a:rPr lang="en-US" b="0" i="1" smtClean="0">
                        <a:latin typeface="Cambria Math" panose="02040503050406030204" pitchFamily="18" charset="0"/>
                        <a:sym typeface="Wingdings" panose="05000000000000000000" pitchFamily="2" charset="2"/>
                      </a:rPr>
                      <m:t>𝑖𝑡𝑒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𝑚</m:t>
                        </m:r>
                      </m:e>
                      <m:sub>
                        <m:r>
                          <a:rPr lang="en-US" b="0" i="1" smtClean="0">
                            <a:latin typeface="Cambria Math" panose="02040503050406030204" pitchFamily="18" charset="0"/>
                            <a:sym typeface="Wingdings" panose="05000000000000000000" pitchFamily="2" charset="2"/>
                          </a:rPr>
                          <m:t>𝑛</m:t>
                        </m:r>
                      </m:sub>
                    </m:sSub>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𝑟𝑒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𝑙</m:t>
                        </m:r>
                      </m:e>
                      <m:sub>
                        <m:r>
                          <a:rPr lang="en-US" b="0" i="1" smtClean="0">
                            <a:latin typeface="Cambria Math" panose="02040503050406030204" pitchFamily="18" charset="0"/>
                            <a:sym typeface="Wingdings" panose="05000000000000000000" pitchFamily="2" charset="2"/>
                          </a:rPr>
                          <m:t>𝑛</m:t>
                        </m:r>
                      </m:sub>
                    </m:sSub>
                    <m:r>
                      <a:rPr lang="en-US" b="0" i="1" smtClean="0">
                        <a:latin typeface="Cambria Math" panose="02040503050406030204" pitchFamily="18" charset="0"/>
                        <a:sym typeface="Wingdings" panose="05000000000000000000" pitchFamily="2" charset="2"/>
                      </a:rPr>
                      <m:t>&gt;}</m:t>
                    </m:r>
                  </m:oMath>
                </a14:m>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While not converged:</a:t>
                </a:r>
              </a:p>
              <a:p>
                <a:pPr lvl="1"/>
                <a:r>
                  <a:rPr lang="en-US" dirty="0">
                    <a:sym typeface="Wingdings" panose="05000000000000000000" pitchFamily="2" charset="2"/>
                  </a:rPr>
                  <a:t>Iterate over training data</a:t>
                </a:r>
              </a:p>
              <a:p>
                <a:pPr lvl="2"/>
                <a:r>
                  <a:rPr lang="en-US" dirty="0">
                    <a:sym typeface="Wingdings" panose="05000000000000000000" pitchFamily="2" charset="2"/>
                  </a:rPr>
                  <a:t>Apply current model to all items</a:t>
                </a:r>
              </a:p>
              <a:p>
                <a:pPr lvl="2"/>
                <a:r>
                  <a:rPr lang="en-US" dirty="0">
                    <a:sym typeface="Wingdings" panose="05000000000000000000" pitchFamily="2" charset="2"/>
                  </a:rPr>
                  <a:t>For every pair of items, </a:t>
                </a:r>
                <a14:m>
                  <m:oMath xmlns:m="http://schemas.openxmlformats.org/officeDocument/2006/math">
                    <m:r>
                      <a:rPr lang="en-US" b="0" i="1" smtClean="0">
                        <a:latin typeface="Cambria Math" panose="02040503050406030204" pitchFamily="18" charset="0"/>
                        <a:sym typeface="Wingdings" panose="05000000000000000000" pitchFamily="2" charset="2"/>
                      </a:rPr>
                      <m:t>𝑖</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𝑗</m:t>
                    </m:r>
                  </m:oMath>
                </a14:m>
                <a:endParaRPr lang="en-US" dirty="0">
                  <a:sym typeface="Wingdings" panose="05000000000000000000" pitchFamily="2" charset="2"/>
                </a:endParaRPr>
              </a:p>
              <a:p>
                <a:pPr lvl="3"/>
                <a:r>
                  <a:rPr lang="en-US" dirty="0">
                    <a:sym typeface="Wingdings" panose="05000000000000000000" pitchFamily="2" charset="2"/>
                  </a:rPr>
                  <a:t>Adjust the model weights to make them ‘more correctly ordered’</a:t>
                </a:r>
              </a:p>
              <a:p>
                <a:pPr lvl="3"/>
                <a:endParaRPr lang="en-US" dirty="0">
                  <a:sym typeface="Wingdings" panose="05000000000000000000" pitchFamily="2" charset="2"/>
                </a:endParaRPr>
              </a:p>
              <a:p>
                <a:pPr lvl="3"/>
                <a:endParaRPr lang="en-US" dirty="0"/>
              </a:p>
            </p:txBody>
          </p:sp>
        </mc:Choice>
        <mc:Fallback>
          <p:sp>
            <p:nvSpPr>
              <p:cNvPr id="3" name="Content Placeholder 2">
                <a:extLst>
                  <a:ext uri="{FF2B5EF4-FFF2-40B4-BE49-F238E27FC236}">
                    <a16:creationId xmlns:a16="http://schemas.microsoft.com/office/drawing/2014/main" id="{4BF31C1D-DFA4-4168-A2C2-0681AA892AC2}"/>
                  </a:ext>
                </a:extLst>
              </p:cNvPr>
              <p:cNvSpPr>
                <a:spLocks noGrp="1" noRot="1" noChangeAspect="1" noMove="1" noResize="1" noEditPoints="1" noAdjustHandles="1" noChangeArrowheads="1" noChangeShapeType="1" noTextEdit="1"/>
              </p:cNvSpPr>
              <p:nvPr>
                <p:ph sz="half" idx="1"/>
              </p:nvPr>
            </p:nvSpPr>
            <p:spPr>
              <a:xfrm>
                <a:off x="239486" y="1663395"/>
                <a:ext cx="5780314" cy="4351338"/>
              </a:xfrm>
              <a:blipFill>
                <a:blip r:embed="rId2"/>
                <a:stretch>
                  <a:fillRect l="-1897" t="-2381"/>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2771636F-CA3E-45B4-8BC8-B5EEE7284E16}"/>
              </a:ext>
            </a:extLst>
          </p:cNvPr>
          <p:cNvSpPr/>
          <p:nvPr/>
        </p:nvSpPr>
        <p:spPr>
          <a:xfrm>
            <a:off x="97971" y="6349546"/>
            <a:ext cx="9329057" cy="369332"/>
          </a:xfrm>
          <a:prstGeom prst="rect">
            <a:avLst/>
          </a:prstGeom>
        </p:spPr>
        <p:txBody>
          <a:bodyPr wrap="square">
            <a:spAutoFit/>
          </a:bodyPr>
          <a:lstStyle/>
          <a:p>
            <a:r>
              <a:rPr lang="en-US" dirty="0">
                <a:solidFill>
                  <a:schemeClr val="bg1">
                    <a:lumMod val="50000"/>
                  </a:schemeClr>
                </a:solidFill>
                <a:hlinkClick r:id="rId3">
                  <a:extLst>
                    <a:ext uri="{A12FA001-AC4F-418D-AE19-62706E023703}">
                      <ahyp:hlinkClr xmlns:ahyp="http://schemas.microsoft.com/office/drawing/2018/hyperlinkcolor" val="tx"/>
                    </a:ext>
                  </a:extLst>
                </a:hlinkClick>
              </a:rPr>
              <a:t>https://www.microsoft.com/en-us/research/wp-content/uploads/2016/02/MSR-TR-2010-82.pdf</a:t>
            </a:r>
            <a:endParaRPr lang="en-US" dirty="0">
              <a:solidFill>
                <a:schemeClr val="bg1">
                  <a:lumMod val="50000"/>
                </a:schemeClr>
              </a:solidFill>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744D38B-973C-4F5D-A0F8-906308FF785C}"/>
                  </a:ext>
                </a:extLst>
              </p:cNvPr>
              <p:cNvSpPr txBox="1"/>
              <p:nvPr/>
            </p:nvSpPr>
            <p:spPr>
              <a:xfrm>
                <a:off x="6172202" y="1618796"/>
                <a:ext cx="3524170" cy="411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𝑖𝑡𝑒</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𝑖𝑡𝑒</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𝑗</m:t>
                              </m:r>
                            </m:sub>
                          </m:sSub>
                        </m:e>
                      </m:d>
                    </m:oMath>
                  </m:oMathPara>
                </a14:m>
                <a:br>
                  <a:rPr lang="en-US" b="0" dirty="0">
                    <a:ea typeface="Cambria Math" panose="02040503050406030204" pitchFamily="18" charset="0"/>
                  </a:rPr>
                </a:br>
                <a:endParaRPr lang="en-US" dirty="0"/>
              </a:p>
            </p:txBody>
          </p:sp>
        </mc:Choice>
        <mc:Fallback xmlns="">
          <p:sp>
            <p:nvSpPr>
              <p:cNvPr id="6" name="TextBox 5">
                <a:extLst>
                  <a:ext uri="{FF2B5EF4-FFF2-40B4-BE49-F238E27FC236}">
                    <a16:creationId xmlns:a16="http://schemas.microsoft.com/office/drawing/2014/main" id="{1744D38B-973C-4F5D-A0F8-906308FF785C}"/>
                  </a:ext>
                </a:extLst>
              </p:cNvPr>
              <p:cNvSpPr txBox="1">
                <a:spLocks noRot="1" noChangeAspect="1" noMove="1" noResize="1" noEditPoints="1" noAdjustHandles="1" noChangeArrowheads="1" noChangeShapeType="1" noTextEdit="1"/>
              </p:cNvSpPr>
              <p:nvPr/>
            </p:nvSpPr>
            <p:spPr>
              <a:xfrm>
                <a:off x="6172202" y="1618796"/>
                <a:ext cx="3524170" cy="411459"/>
              </a:xfrm>
              <a:prstGeom prst="rect">
                <a:avLst/>
              </a:prstGeom>
              <a:blipFill>
                <a:blip r:embed="rId4"/>
                <a:stretch>
                  <a:fillRect b="-74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71FE1E-FC54-419D-8D28-BE64D1A9622D}"/>
                  </a:ext>
                </a:extLst>
              </p:cNvPr>
              <p:cNvSpPr txBox="1"/>
              <p:nvPr/>
            </p:nvSpPr>
            <p:spPr>
              <a:xfrm>
                <a:off x="6290888" y="2667095"/>
                <a:ext cx="4151393" cy="396712"/>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𝑃</m:t>
                            </m:r>
                          </m:e>
                        </m:acc>
                      </m:e>
                      <m:sub>
                        <m:r>
                          <a:rPr lang="en-US" b="0" i="1" smtClean="0">
                            <a:latin typeface="Cambria Math" panose="02040503050406030204" pitchFamily="18" charset="0"/>
                          </a:rPr>
                          <m:t>𝑖𝑗</m:t>
                        </m:r>
                      </m:sub>
                    </m:sSub>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rPr>
                          <m:t> −(1−</m:t>
                        </m:r>
                      </m:e>
                    </m:func>
                  </m:oMath>
                </a14:m>
                <a:r>
                  <a:rPr lang="en-US" dirty="0"/>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𝑃</m:t>
                            </m:r>
                          </m:e>
                        </m:acc>
                      </m:e>
                      <m:sub>
                        <m:r>
                          <a:rPr lang="en-US" i="1">
                            <a:latin typeface="Cambria Math" panose="02040503050406030204" pitchFamily="18" charset="0"/>
                          </a:rPr>
                          <m:t>𝑖𝑗</m:t>
                        </m:r>
                      </m:sub>
                    </m:sSub>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rPr>
                          <m:t>)</m:t>
                        </m:r>
                      </m:e>
                    </m:func>
                  </m:oMath>
                </a14:m>
                <a:endParaRPr lang="en-US" dirty="0"/>
              </a:p>
            </p:txBody>
          </p:sp>
        </mc:Choice>
        <mc:Fallback xmlns="">
          <p:sp>
            <p:nvSpPr>
              <p:cNvPr id="7" name="TextBox 6">
                <a:extLst>
                  <a:ext uri="{FF2B5EF4-FFF2-40B4-BE49-F238E27FC236}">
                    <a16:creationId xmlns:a16="http://schemas.microsoft.com/office/drawing/2014/main" id="{7371FE1E-FC54-419D-8D28-BE64D1A9622D}"/>
                  </a:ext>
                </a:extLst>
              </p:cNvPr>
              <p:cNvSpPr txBox="1">
                <a:spLocks noRot="1" noChangeAspect="1" noMove="1" noResize="1" noEditPoints="1" noAdjustHandles="1" noChangeArrowheads="1" noChangeShapeType="1" noTextEdit="1"/>
              </p:cNvSpPr>
              <p:nvPr/>
            </p:nvSpPr>
            <p:spPr>
              <a:xfrm>
                <a:off x="6290888" y="2667095"/>
                <a:ext cx="4151393" cy="396712"/>
              </a:xfrm>
              <a:prstGeom prst="rect">
                <a:avLst/>
              </a:prstGeom>
              <a:blipFill>
                <a:blip r:embed="rId5"/>
                <a:stretch>
                  <a:fillRect b="-6154"/>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D9E1662E-25FE-40DD-9B56-2696464363EB}"/>
              </a:ext>
            </a:extLst>
          </p:cNvPr>
          <p:cNvCxnSpPr>
            <a:cxnSpLocks/>
          </p:cNvCxnSpPr>
          <p:nvPr/>
        </p:nvCxnSpPr>
        <p:spPr>
          <a:xfrm>
            <a:off x="7141029" y="3063807"/>
            <a:ext cx="337457" cy="82239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8510371-5557-48E8-AC46-25DE724367D6}"/>
              </a:ext>
            </a:extLst>
          </p:cNvPr>
          <p:cNvSpPr txBox="1"/>
          <p:nvPr/>
        </p:nvSpPr>
        <p:spPr>
          <a:xfrm>
            <a:off x="6059742" y="3937459"/>
            <a:ext cx="3058851" cy="369332"/>
          </a:xfrm>
          <a:prstGeom prst="rect">
            <a:avLst/>
          </a:prstGeom>
          <a:noFill/>
          <a:ln>
            <a:solidFill>
              <a:schemeClr val="bg1">
                <a:lumMod val="75000"/>
              </a:schemeClr>
            </a:solidFill>
          </a:ln>
        </p:spPr>
        <p:txBody>
          <a:bodyPr wrap="none" rtlCol="0">
            <a:spAutoFit/>
          </a:bodyPr>
          <a:lstStyle/>
          <a:p>
            <a:r>
              <a:rPr lang="en-US" dirty="0">
                <a:solidFill>
                  <a:schemeClr val="bg1">
                    <a:lumMod val="50000"/>
                  </a:schemeClr>
                </a:solidFill>
              </a:rPr>
              <a:t>1 if </a:t>
            </a:r>
            <a:r>
              <a:rPr lang="en-US" dirty="0" err="1">
                <a:solidFill>
                  <a:schemeClr val="bg1">
                    <a:lumMod val="50000"/>
                  </a:schemeClr>
                </a:solidFill>
              </a:rPr>
              <a:t>i</a:t>
            </a:r>
            <a:r>
              <a:rPr lang="en-US" dirty="0">
                <a:solidFill>
                  <a:schemeClr val="bg1">
                    <a:lumMod val="50000"/>
                  </a:schemeClr>
                </a:solidFill>
              </a:rPr>
              <a:t> should rank above j else 0</a:t>
            </a:r>
          </a:p>
        </p:txBody>
      </p:sp>
      <p:cxnSp>
        <p:nvCxnSpPr>
          <p:cNvPr id="12" name="Straight Connector 11">
            <a:extLst>
              <a:ext uri="{FF2B5EF4-FFF2-40B4-BE49-F238E27FC236}">
                <a16:creationId xmlns:a16="http://schemas.microsoft.com/office/drawing/2014/main" id="{03E830A3-DB35-4C6E-8B10-7E2D632FAD0A}"/>
              </a:ext>
            </a:extLst>
          </p:cNvPr>
          <p:cNvCxnSpPr>
            <a:cxnSpLocks/>
          </p:cNvCxnSpPr>
          <p:nvPr/>
        </p:nvCxnSpPr>
        <p:spPr>
          <a:xfrm flipH="1">
            <a:off x="7761514" y="3063807"/>
            <a:ext cx="1066800" cy="82239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BDB8BC8-2E20-4F7F-94C2-49B6F793835A}"/>
                  </a:ext>
                </a:extLst>
              </p:cNvPr>
              <p:cNvSpPr/>
              <p:nvPr/>
            </p:nvSpPr>
            <p:spPr>
              <a:xfrm>
                <a:off x="9118593" y="1470854"/>
                <a:ext cx="1901033" cy="645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1+</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𝑒</m:t>
                              </m:r>
                            </m:e>
                            <m:sup>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𝑟𝑒</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𝑙</m:t>
                                  </m:r>
                                </m:e>
                                <m:sub>
                                  <m:r>
                                    <a:rPr lang="en-US" i="1">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𝑟𝑒</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𝑙</m:t>
                                  </m:r>
                                </m:e>
                                <m:sub>
                                  <m:r>
                                    <a:rPr lang="en-US" i="1">
                                      <a:latin typeface="Cambria Math" panose="02040503050406030204" pitchFamily="18" charset="0"/>
                                      <a:ea typeface="Cambria Math" panose="02040503050406030204" pitchFamily="18" charset="0"/>
                                    </a:rPr>
                                    <m:t>𝑗</m:t>
                                  </m:r>
                                </m:sub>
                              </m:sSub>
                              <m:r>
                                <a:rPr lang="en-US" i="1">
                                  <a:latin typeface="Cambria Math" panose="02040503050406030204" pitchFamily="18" charset="0"/>
                                  <a:ea typeface="Cambria Math" panose="02040503050406030204" pitchFamily="18" charset="0"/>
                                </a:rPr>
                                <m:t>)</m:t>
                              </m:r>
                            </m:sup>
                          </m:sSup>
                        </m:den>
                      </m:f>
                    </m:oMath>
                  </m:oMathPara>
                </a14:m>
                <a:endParaRPr lang="en-US" dirty="0"/>
              </a:p>
            </p:txBody>
          </p:sp>
        </mc:Choice>
        <mc:Fallback xmlns="">
          <p:sp>
            <p:nvSpPr>
              <p:cNvPr id="8" name="Rectangle 7">
                <a:extLst>
                  <a:ext uri="{FF2B5EF4-FFF2-40B4-BE49-F238E27FC236}">
                    <a16:creationId xmlns:a16="http://schemas.microsoft.com/office/drawing/2014/main" id="{5BDB8BC8-2E20-4F7F-94C2-49B6F793835A}"/>
                  </a:ext>
                </a:extLst>
              </p:cNvPr>
              <p:cNvSpPr>
                <a:spLocks noRot="1" noChangeAspect="1" noMove="1" noResize="1" noEditPoints="1" noAdjustHandles="1" noChangeArrowheads="1" noChangeShapeType="1" noTextEdit="1"/>
              </p:cNvSpPr>
              <p:nvPr/>
            </p:nvSpPr>
            <p:spPr>
              <a:xfrm>
                <a:off x="9118593" y="1470854"/>
                <a:ext cx="1901033" cy="645177"/>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7503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2195-AF4B-4F21-8D13-9559D6FF2B84}"/>
              </a:ext>
            </a:extLst>
          </p:cNvPr>
          <p:cNvSpPr>
            <a:spLocks noGrp="1"/>
          </p:cNvSpPr>
          <p:nvPr>
            <p:ph type="title"/>
          </p:nvPr>
        </p:nvSpPr>
        <p:spPr>
          <a:xfrm>
            <a:off x="838200" y="365126"/>
            <a:ext cx="10515600" cy="723446"/>
          </a:xfrm>
        </p:spPr>
        <p:txBody>
          <a:bodyPr/>
          <a:lstStyle/>
          <a:p>
            <a:r>
              <a:rPr lang="en-US" dirty="0"/>
              <a:t>Getting Training data for ranking models</a:t>
            </a:r>
          </a:p>
        </p:txBody>
      </p:sp>
      <p:sp>
        <p:nvSpPr>
          <p:cNvPr id="3" name="Content Placeholder 2">
            <a:extLst>
              <a:ext uri="{FF2B5EF4-FFF2-40B4-BE49-F238E27FC236}">
                <a16:creationId xmlns:a16="http://schemas.microsoft.com/office/drawing/2014/main" id="{9E8AA6C1-0DCE-4589-84D4-0F867BFC211E}"/>
              </a:ext>
            </a:extLst>
          </p:cNvPr>
          <p:cNvSpPr>
            <a:spLocks noGrp="1"/>
          </p:cNvSpPr>
          <p:nvPr>
            <p:ph sz="half" idx="1"/>
          </p:nvPr>
        </p:nvSpPr>
        <p:spPr>
          <a:xfrm>
            <a:off x="391886" y="1825625"/>
            <a:ext cx="5627914" cy="4351338"/>
          </a:xfrm>
        </p:spPr>
        <p:txBody>
          <a:bodyPr>
            <a:normAutofit lnSpcReduction="10000"/>
          </a:bodyPr>
          <a:lstStyle/>
          <a:p>
            <a:pPr marL="0" indent="0" algn="ctr">
              <a:buNone/>
            </a:pPr>
            <a:r>
              <a:rPr lang="en-US" dirty="0"/>
              <a:t>Corpus Centric</a:t>
            </a:r>
          </a:p>
          <a:p>
            <a:pPr lvl="1"/>
            <a:endParaRPr lang="en-US" dirty="0"/>
          </a:p>
          <a:p>
            <a:pPr lvl="1"/>
            <a:endParaRPr lang="en-US" dirty="0"/>
          </a:p>
          <a:p>
            <a:pPr marL="457200" lvl="1" indent="0">
              <a:buNone/>
            </a:pPr>
            <a:r>
              <a:rPr lang="en-US" dirty="0"/>
              <a:t>Sample queries from the system and:</a:t>
            </a:r>
          </a:p>
          <a:p>
            <a:pPr lvl="1"/>
            <a:endParaRPr lang="en-US" dirty="0"/>
          </a:p>
          <a:p>
            <a:pPr lvl="2"/>
            <a:r>
              <a:rPr lang="en-US" dirty="0"/>
              <a:t>Pay labelers to find relevant (good) answers</a:t>
            </a:r>
          </a:p>
          <a:p>
            <a:pPr lvl="1"/>
            <a:endParaRPr lang="en-US" dirty="0"/>
          </a:p>
          <a:p>
            <a:pPr lvl="2"/>
            <a:r>
              <a:rPr lang="en-US" dirty="0"/>
              <a:t>Pay labelers to grade the responses the system gives</a:t>
            </a:r>
          </a:p>
          <a:p>
            <a:pPr lvl="1"/>
            <a:endParaRPr lang="en-US" dirty="0"/>
          </a:p>
          <a:p>
            <a:pPr lvl="2"/>
            <a:r>
              <a:rPr lang="en-US" dirty="0"/>
              <a:t>Do Active Learning</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AC9282FF-C8A7-4DD2-AE22-52FE4F07AA0A}"/>
                  </a:ext>
                </a:extLst>
              </p:cNvPr>
              <p:cNvSpPr>
                <a:spLocks noGrp="1"/>
              </p:cNvSpPr>
              <p:nvPr>
                <p:ph sz="half" idx="2"/>
              </p:nvPr>
            </p:nvSpPr>
            <p:spPr/>
            <p:txBody>
              <a:bodyPr>
                <a:normAutofit lnSpcReduction="10000"/>
              </a:bodyPr>
              <a:lstStyle/>
              <a:p>
                <a:pPr marL="0" indent="0" algn="ctr">
                  <a:buNone/>
                </a:pPr>
                <a:r>
                  <a:rPr lang="en-US" dirty="0"/>
                  <a:t>Closed Loop</a:t>
                </a:r>
              </a:p>
              <a:p>
                <a:pPr lvl="1"/>
                <a:r>
                  <a:rPr lang="en-US" dirty="0"/>
                  <a:t>Record the interactions users have</a:t>
                </a:r>
              </a:p>
              <a:p>
                <a:pPr lvl="2"/>
                <a:r>
                  <a:rPr lang="en-US" dirty="0"/>
                  <a:t>Click through rate</a:t>
                </a:r>
              </a:p>
              <a:p>
                <a:pPr lvl="2"/>
                <a:r>
                  <a:rPr lang="en-US" dirty="0"/>
                  <a:t>Outcomes they achieve</a:t>
                </a:r>
              </a:p>
              <a:p>
                <a:pPr lvl="2"/>
                <a:endParaRPr lang="en-US" dirty="0"/>
              </a:p>
              <a:p>
                <a:pPr lvl="1"/>
                <a:r>
                  <a:rPr lang="en-US" dirty="0"/>
                  <a:t>Explore for ranking training</a:t>
                </a:r>
              </a:p>
              <a:p>
                <a:pPr lvl="2"/>
                <a14:m>
                  <m:oMath xmlns:m="http://schemas.openxmlformats.org/officeDocument/2006/math">
                    <m:r>
                      <a:rPr lang="en-US" i="1" smtClean="0">
                        <a:latin typeface="Cambria Math" panose="02040503050406030204" pitchFamily="18" charset="0"/>
                        <a:ea typeface="Cambria Math" panose="02040503050406030204" pitchFamily="18" charset="0"/>
                      </a:rPr>
                      <m:t>𝜖</m:t>
                    </m:r>
                  </m:oMath>
                </a14:m>
                <a:r>
                  <a:rPr lang="en-US" dirty="0"/>
                  <a:t> greedy – show a random answer </a:t>
                </a:r>
                <a14:m>
                  <m:oMath xmlns:m="http://schemas.openxmlformats.org/officeDocument/2006/math">
                    <m:r>
                      <a:rPr lang="en-US" i="1">
                        <a:latin typeface="Cambria Math" panose="02040503050406030204" pitchFamily="18" charset="0"/>
                        <a:ea typeface="Cambria Math" panose="02040503050406030204" pitchFamily="18" charset="0"/>
                      </a:rPr>
                      <m:t>𝜖</m:t>
                    </m:r>
                  </m:oMath>
                </a14:m>
                <a:r>
                  <a:rPr lang="en-US" dirty="0"/>
                  <a:t> percent of the time</a:t>
                </a:r>
              </a:p>
              <a:p>
                <a:pPr lvl="2"/>
                <a:endParaRPr lang="en-US" dirty="0"/>
              </a:p>
              <a:p>
                <a:pPr lvl="1"/>
                <a:r>
                  <a:rPr lang="en-US" dirty="0"/>
                  <a:t>Explore for query engine training</a:t>
                </a:r>
              </a:p>
              <a:p>
                <a:pPr lvl="2"/>
                <a14:m>
                  <m:oMath xmlns:m="http://schemas.openxmlformats.org/officeDocument/2006/math">
                    <m:sSup>
                      <m:sSupPr>
                        <m:ctrlPr>
                          <a:rPr lang="en-US" b="0" i="1" smtClean="0">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𝜖</m:t>
                        </m:r>
                      </m:e>
                      <m:sup>
                        <m:r>
                          <a:rPr lang="en-US" b="0" i="1" smtClean="0">
                            <a:latin typeface="Cambria Math" panose="02040503050406030204" pitchFamily="18" charset="0"/>
                            <a:ea typeface="Cambria Math" panose="02040503050406030204" pitchFamily="18" charset="0"/>
                          </a:rPr>
                          <m:t>2</m:t>
                        </m:r>
                      </m:sup>
                    </m:sSup>
                  </m:oMath>
                </a14:m>
                <a:r>
                  <a:rPr lang="en-US" dirty="0"/>
                  <a:t> greedy – let random engine show random answers some percent of the time</a:t>
                </a:r>
              </a:p>
            </p:txBody>
          </p:sp>
        </mc:Choice>
        <mc:Fallback xmlns="">
          <p:sp>
            <p:nvSpPr>
              <p:cNvPr id="4" name="Content Placeholder 3">
                <a:extLst>
                  <a:ext uri="{FF2B5EF4-FFF2-40B4-BE49-F238E27FC236}">
                    <a16:creationId xmlns:a16="http://schemas.microsoft.com/office/drawing/2014/main" id="{AC9282FF-C8A7-4DD2-AE22-52FE4F07AA0A}"/>
                  </a:ext>
                </a:extLst>
              </p:cNvPr>
              <p:cNvSpPr>
                <a:spLocks noGrp="1" noRot="1" noChangeAspect="1" noMove="1" noResize="1" noEditPoints="1" noAdjustHandles="1" noChangeArrowheads="1" noChangeShapeType="1" noTextEdit="1"/>
              </p:cNvSpPr>
              <p:nvPr>
                <p:ph sz="half" idx="2"/>
              </p:nvPr>
            </p:nvSpPr>
            <p:spPr>
              <a:blipFill>
                <a:blip r:embed="rId2"/>
                <a:stretch>
                  <a:fillRect t="-3081" r="-706"/>
                </a:stretch>
              </a:blipFill>
            </p:spPr>
            <p:txBody>
              <a:bodyPr/>
              <a:lstStyle/>
              <a:p>
                <a:r>
                  <a:rPr lang="en-US">
                    <a:noFill/>
                  </a:rPr>
                  <a:t> </a:t>
                </a:r>
              </a:p>
            </p:txBody>
          </p:sp>
        </mc:Fallback>
      </mc:AlternateContent>
    </p:spTree>
    <p:extLst>
      <p:ext uri="{BB962C8B-B14F-4D97-AF65-F5344CB8AC3E}">
        <p14:creationId xmlns:p14="http://schemas.microsoft.com/office/powerpoint/2010/main" val="315406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5575060" cy="617771"/>
          </a:xfrm>
        </p:spPr>
        <p:txBody>
          <a:bodyPr>
            <a:normAutofit fontScale="90000"/>
          </a:bodyPr>
          <a:lstStyle/>
          <a:p>
            <a:r>
              <a:rPr lang="en-US" dirty="0"/>
              <a:t>Where the Models Live</a:t>
            </a:r>
          </a:p>
        </p:txBody>
      </p:sp>
      <p:pic>
        <p:nvPicPr>
          <p:cNvPr id="4" name="Picture 3">
            <a:extLst>
              <a:ext uri="{FF2B5EF4-FFF2-40B4-BE49-F238E27FC236}">
                <a16:creationId xmlns:a16="http://schemas.microsoft.com/office/drawing/2014/main" id="{8B020338-1915-45BE-9BBE-2DBFE5CC1FBE}"/>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9056100" y="2066832"/>
            <a:ext cx="810344" cy="837227"/>
          </a:xfrm>
          <a:prstGeom prst="rect">
            <a:avLst/>
          </a:prstGeom>
        </p:spPr>
      </p:pic>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1" name="TextBox 10">
            <a:extLst>
              <a:ext uri="{FF2B5EF4-FFF2-40B4-BE49-F238E27FC236}">
                <a16:creationId xmlns:a16="http://schemas.microsoft.com/office/drawing/2014/main" id="{4C669DD5-3F5F-47C6-8CE3-AEAC4B9B4B4C}"/>
              </a:ext>
            </a:extLst>
          </p:cNvPr>
          <p:cNvSpPr txBox="1"/>
          <p:nvPr/>
        </p:nvSpPr>
        <p:spPr>
          <a:xfrm>
            <a:off x="3680563" y="2319175"/>
            <a:ext cx="1501372" cy="923330"/>
          </a:xfrm>
          <a:prstGeom prst="rect">
            <a:avLst/>
          </a:prstGeom>
          <a:noFill/>
        </p:spPr>
        <p:txBody>
          <a:bodyPr wrap="none" rtlCol="0">
            <a:spAutoFit/>
          </a:bodyPr>
          <a:lstStyle/>
          <a:p>
            <a:pPr algn="ctr"/>
            <a:r>
              <a:rPr lang="en-US" dirty="0"/>
              <a:t>Query</a:t>
            </a:r>
          </a:p>
          <a:p>
            <a:pPr algn="ctr"/>
            <a:r>
              <a:rPr lang="en-US" dirty="0"/>
              <a:t>Interpretation</a:t>
            </a:r>
          </a:p>
          <a:p>
            <a:pPr algn="ctr"/>
            <a:r>
              <a:rPr lang="en-US" dirty="0"/>
              <a:t>&amp; Planning</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cxnSp>
        <p:nvCxnSpPr>
          <p:cNvPr id="18" name="Straight Arrow Connector 17">
            <a:extLst>
              <a:ext uri="{FF2B5EF4-FFF2-40B4-BE49-F238E27FC236}">
                <a16:creationId xmlns:a16="http://schemas.microsoft.com/office/drawing/2014/main" id="{48147250-7347-4418-8F83-8AA26829D250}"/>
              </a:ext>
            </a:extLst>
          </p:cNvPr>
          <p:cNvCxnSpPr>
            <a:cxnSpLocks/>
          </p:cNvCxnSpPr>
          <p:nvPr/>
        </p:nvCxnSpPr>
        <p:spPr>
          <a:xfrm>
            <a:off x="3472542" y="5355772"/>
            <a:ext cx="4691742"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6ECFDA83-AF80-490E-9596-93E1798202C4}"/>
              </a:ext>
            </a:extLst>
          </p:cNvPr>
          <p:cNvPicPr>
            <a:picLocks noChangeAspect="1"/>
          </p:cNvPicPr>
          <p:nvPr/>
        </p:nvPicPr>
        <p:blipFill>
          <a:blip r:embed="rId4"/>
          <a:stretch>
            <a:fillRect/>
          </a:stretch>
        </p:blipFill>
        <p:spPr>
          <a:xfrm>
            <a:off x="8520801" y="4073078"/>
            <a:ext cx="1635570" cy="2139339"/>
          </a:xfrm>
          <a:prstGeom prst="rect">
            <a:avLst/>
          </a:prstGeom>
        </p:spPr>
      </p:pic>
      <p:sp>
        <p:nvSpPr>
          <p:cNvPr id="37" name="TextBox 36">
            <a:extLst>
              <a:ext uri="{FF2B5EF4-FFF2-40B4-BE49-F238E27FC236}">
                <a16:creationId xmlns:a16="http://schemas.microsoft.com/office/drawing/2014/main" id="{CF5DB212-6ABD-48E5-8830-A07088F8F3AA}"/>
              </a:ext>
            </a:extLst>
          </p:cNvPr>
          <p:cNvSpPr txBox="1"/>
          <p:nvPr/>
        </p:nvSpPr>
        <p:spPr>
          <a:xfrm>
            <a:off x="1411757" y="1706270"/>
            <a:ext cx="1538755" cy="369332"/>
          </a:xfrm>
          <a:prstGeom prst="rect">
            <a:avLst/>
          </a:prstGeom>
          <a:noFill/>
        </p:spPr>
        <p:txBody>
          <a:bodyPr wrap="none" rtlCol="0">
            <a:spAutoFit/>
          </a:bodyPr>
          <a:lstStyle/>
          <a:p>
            <a:pPr algn="ctr"/>
            <a:r>
              <a:rPr lang="en-US" dirty="0"/>
              <a:t>Query Engines</a:t>
            </a:r>
          </a:p>
        </p:txBody>
      </p:sp>
      <p:cxnSp>
        <p:nvCxnSpPr>
          <p:cNvPr id="41" name="Straight Arrow Connector 40">
            <a:extLst>
              <a:ext uri="{FF2B5EF4-FFF2-40B4-BE49-F238E27FC236}">
                <a16:creationId xmlns:a16="http://schemas.microsoft.com/office/drawing/2014/main" id="{00C3332B-8DE0-44D2-BDB8-61057D1A3523}"/>
              </a:ext>
            </a:extLst>
          </p:cNvPr>
          <p:cNvCxnSpPr>
            <a:cxnSpLocks/>
          </p:cNvCxnSpPr>
          <p:nvPr/>
        </p:nvCxnSpPr>
        <p:spPr>
          <a:xfrm>
            <a:off x="9461272" y="3146087"/>
            <a:ext cx="0" cy="62825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A69C9E6-A9AE-46E9-B489-D144F71421D2}"/>
              </a:ext>
            </a:extLst>
          </p:cNvPr>
          <p:cNvSpPr txBox="1"/>
          <p:nvPr/>
        </p:nvSpPr>
        <p:spPr>
          <a:xfrm>
            <a:off x="8974769" y="3251594"/>
            <a:ext cx="973005" cy="369332"/>
          </a:xfrm>
          <a:prstGeom prst="rect">
            <a:avLst/>
          </a:prstGeom>
          <a:noFill/>
        </p:spPr>
        <p:txBody>
          <a:bodyPr wrap="square" rtlCol="0">
            <a:spAutoFit/>
          </a:bodyPr>
          <a:lstStyle/>
          <a:p>
            <a:r>
              <a:rPr lang="en-US" dirty="0"/>
              <a:t>Interact</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5">
            <a:alphaModFix amt="90000"/>
            <a:extLst>
              <a:ext uri="{BEBA8EAE-BF5A-486C-A8C5-ECC9F3942E4B}">
                <a14:imgProps xmlns:a14="http://schemas.microsoft.com/office/drawing/2010/main">
                  <a14:imgLayer r:embed="rId6">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B3351FE-8ECB-406C-B68A-BFE73CBB25EB}"/>
              </a:ext>
            </a:extLst>
          </p:cNvPr>
          <p:cNvSpPr txBox="1"/>
          <p:nvPr/>
        </p:nvSpPr>
        <p:spPr>
          <a:xfrm>
            <a:off x="1690642" y="3620286"/>
            <a:ext cx="972574" cy="646331"/>
          </a:xfrm>
          <a:prstGeom prst="rect">
            <a:avLst/>
          </a:prstGeom>
          <a:noFill/>
        </p:spPr>
        <p:txBody>
          <a:bodyPr wrap="none" rtlCol="0">
            <a:spAutoFit/>
          </a:bodyPr>
          <a:lstStyle/>
          <a:p>
            <a:pPr algn="ctr"/>
            <a:r>
              <a:rPr lang="en-US" dirty="0"/>
              <a:t>Best</a:t>
            </a:r>
          </a:p>
          <a:p>
            <a:pPr algn="ctr"/>
            <a:r>
              <a:rPr lang="en-US" dirty="0"/>
              <a:t>Answers</a:t>
            </a:r>
          </a:p>
        </p:txBody>
      </p:sp>
      <p:sp>
        <p:nvSpPr>
          <p:cNvPr id="51" name="TextBox 50">
            <a:extLst>
              <a:ext uri="{FF2B5EF4-FFF2-40B4-BE49-F238E27FC236}">
                <a16:creationId xmlns:a16="http://schemas.microsoft.com/office/drawing/2014/main" id="{DCFBDCE8-1CBE-489C-A3E9-E509A99BD9FE}"/>
              </a:ext>
            </a:extLst>
          </p:cNvPr>
          <p:cNvSpPr txBox="1"/>
          <p:nvPr/>
        </p:nvSpPr>
        <p:spPr>
          <a:xfrm>
            <a:off x="9479697" y="271078"/>
            <a:ext cx="936154" cy="1477328"/>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Text</a:t>
            </a:r>
          </a:p>
          <a:p>
            <a:r>
              <a:rPr lang="en-US" dirty="0">
                <a:solidFill>
                  <a:schemeClr val="bg1">
                    <a:lumMod val="50000"/>
                  </a:schemeClr>
                </a:solidFill>
              </a:rPr>
              <a:t>Speech</a:t>
            </a:r>
          </a:p>
          <a:p>
            <a:r>
              <a:rPr lang="en-US" dirty="0">
                <a:solidFill>
                  <a:schemeClr val="bg1">
                    <a:lumMod val="50000"/>
                  </a:schemeClr>
                </a:solidFill>
              </a:rPr>
              <a:t>Movie</a:t>
            </a:r>
          </a:p>
          <a:p>
            <a:r>
              <a:rPr lang="en-US" dirty="0">
                <a:solidFill>
                  <a:schemeClr val="bg1">
                    <a:lumMod val="50000"/>
                  </a:schemeClr>
                </a:solidFill>
              </a:rPr>
              <a:t>Product</a:t>
            </a:r>
          </a:p>
          <a:p>
            <a:r>
              <a:rPr lang="en-US" dirty="0">
                <a:solidFill>
                  <a:schemeClr val="bg1">
                    <a:lumMod val="50000"/>
                  </a:schemeClr>
                </a:solidFill>
              </a:rPr>
              <a:t>Content</a:t>
            </a:r>
          </a:p>
        </p:txBody>
      </p:sp>
      <p:cxnSp>
        <p:nvCxnSpPr>
          <p:cNvPr id="53" name="Straight Connector 52">
            <a:extLst>
              <a:ext uri="{FF2B5EF4-FFF2-40B4-BE49-F238E27FC236}">
                <a16:creationId xmlns:a16="http://schemas.microsoft.com/office/drawing/2014/main" id="{DD70499B-B8B9-48B7-9E05-51DAF908DDE2}"/>
              </a:ext>
            </a:extLst>
          </p:cNvPr>
          <p:cNvCxnSpPr>
            <a:cxnSpLocks/>
            <a:stCxn id="51" idx="1"/>
            <a:endCxn id="10" idx="0"/>
          </p:cNvCxnSpPr>
          <p:nvPr/>
        </p:nvCxnSpPr>
        <p:spPr>
          <a:xfrm flipH="1">
            <a:off x="8074937" y="1009742"/>
            <a:ext cx="1404760" cy="13557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713E7F49-6474-42F2-B71D-AEC26091E612}"/>
              </a:ext>
            </a:extLst>
          </p:cNvPr>
          <p:cNvSpPr txBox="1"/>
          <p:nvPr/>
        </p:nvSpPr>
        <p:spPr>
          <a:xfrm>
            <a:off x="6441675" y="232223"/>
            <a:ext cx="1806777"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a:p>
            <a:r>
              <a:rPr lang="en-US" dirty="0">
                <a:solidFill>
                  <a:schemeClr val="bg1">
                    <a:lumMod val="50000"/>
                  </a:schemeClr>
                </a:solidFill>
              </a:rPr>
              <a:t>  Latency</a:t>
            </a:r>
          </a:p>
          <a:p>
            <a:r>
              <a:rPr lang="en-US" dirty="0">
                <a:solidFill>
                  <a:schemeClr val="bg1">
                    <a:lumMod val="50000"/>
                  </a:schemeClr>
                </a:solidFill>
              </a:rPr>
              <a:t>  Privacy</a:t>
            </a:r>
          </a:p>
          <a:p>
            <a:r>
              <a:rPr lang="en-US" dirty="0">
                <a:solidFill>
                  <a:schemeClr val="bg1">
                    <a:lumMod val="50000"/>
                  </a:schemeClr>
                </a:solidFill>
              </a:rPr>
              <a:t>  Data Cost</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2"/>
          </p:cNvCxnSpPr>
          <p:nvPr/>
        </p:nvCxnSpPr>
        <p:spPr>
          <a:xfrm flipH="1">
            <a:off x="7017117" y="1432552"/>
            <a:ext cx="327947" cy="4813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7913887-5670-473B-B67B-CF0C9AB7D301}"/>
              </a:ext>
            </a:extLst>
          </p:cNvPr>
          <p:cNvSpPr txBox="1"/>
          <p:nvPr/>
        </p:nvSpPr>
        <p:spPr>
          <a:xfrm>
            <a:off x="8487233" y="6148870"/>
            <a:ext cx="1702710" cy="369332"/>
          </a:xfrm>
          <a:prstGeom prst="rect">
            <a:avLst/>
          </a:prstGeom>
          <a:noFill/>
        </p:spPr>
        <p:txBody>
          <a:bodyPr wrap="none" rtlCol="0">
            <a:spAutoFit/>
          </a:bodyPr>
          <a:lstStyle/>
          <a:p>
            <a:pPr algn="ctr"/>
            <a:r>
              <a:rPr lang="en-US" dirty="0"/>
              <a:t>User Experience</a:t>
            </a:r>
          </a:p>
        </p:txBody>
      </p:sp>
      <p:sp>
        <p:nvSpPr>
          <p:cNvPr id="66" name="TextBox 65">
            <a:extLst>
              <a:ext uri="{FF2B5EF4-FFF2-40B4-BE49-F238E27FC236}">
                <a16:creationId xmlns:a16="http://schemas.microsoft.com/office/drawing/2014/main" id="{FAA1E7EC-3302-425E-8239-C9D21C5F2B47}"/>
              </a:ext>
            </a:extLst>
          </p:cNvPr>
          <p:cNvSpPr txBox="1"/>
          <p:nvPr/>
        </p:nvSpPr>
        <p:spPr>
          <a:xfrm>
            <a:off x="5111665" y="5027118"/>
            <a:ext cx="972574" cy="646331"/>
          </a:xfrm>
          <a:prstGeom prst="rect">
            <a:avLst/>
          </a:prstGeom>
          <a:noFill/>
        </p:spPr>
        <p:txBody>
          <a:bodyPr wrap="none" rtlCol="0">
            <a:spAutoFit/>
          </a:bodyPr>
          <a:lstStyle/>
          <a:p>
            <a:pPr algn="ctr"/>
            <a:r>
              <a:rPr lang="en-US" dirty="0"/>
              <a:t>Top N</a:t>
            </a:r>
          </a:p>
          <a:p>
            <a:pPr algn="ctr"/>
            <a:r>
              <a:rPr lang="en-US" dirty="0"/>
              <a:t>Answers</a:t>
            </a:r>
          </a:p>
        </p:txBody>
      </p: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2820131"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Engines:</a:t>
            </a:r>
          </a:p>
          <a:p>
            <a:r>
              <a:rPr lang="en-US" dirty="0">
                <a:solidFill>
                  <a:schemeClr val="bg1">
                    <a:lumMod val="50000"/>
                  </a:schemeClr>
                </a:solidFill>
              </a:rPr>
              <a:t>  Large Data Indexes</a:t>
            </a:r>
          </a:p>
          <a:p>
            <a:r>
              <a:rPr lang="en-US" dirty="0">
                <a:solidFill>
                  <a:schemeClr val="bg1">
                    <a:lumMod val="50000"/>
                  </a:schemeClr>
                </a:solidFill>
              </a:rPr>
              <a:t>  Analysis and Interpretation</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7"/>
            <a:ext cx="704346" cy="70224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3633574" y="6112646"/>
            <a:ext cx="4022286" cy="369332"/>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History, user, context, query results, </a:t>
            </a:r>
            <a:r>
              <a:rPr lang="en-US" dirty="0" err="1">
                <a:solidFill>
                  <a:schemeClr val="bg1">
                    <a:lumMod val="50000"/>
                  </a:schemeClr>
                </a:solidFill>
              </a:rPr>
              <a:t>etc</a:t>
            </a:r>
            <a:r>
              <a:rPr lang="en-US" dirty="0">
                <a:solidFill>
                  <a:schemeClr val="bg1">
                    <a:lumMod val="50000"/>
                  </a:schemeClr>
                </a:solidFill>
              </a:rPr>
              <a:t>…</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a:endCxn id="38" idx="5"/>
          </p:cNvCxnSpPr>
          <p:nvPr/>
        </p:nvCxnSpPr>
        <p:spPr>
          <a:xfrm flipH="1" flipV="1">
            <a:off x="2621171" y="5844697"/>
            <a:ext cx="1012403" cy="45261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22BD8381-B6DD-4AC3-95BE-767B74D37807}"/>
              </a:ext>
            </a:extLst>
          </p:cNvPr>
          <p:cNvSpPr/>
          <p:nvPr/>
        </p:nvSpPr>
        <p:spPr>
          <a:xfrm>
            <a:off x="5780314" y="1913945"/>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EC47EA6-BD1B-4ACC-876D-631CC3F57B18}"/>
              </a:ext>
            </a:extLst>
          </p:cNvPr>
          <p:cNvSpPr/>
          <p:nvPr/>
        </p:nvSpPr>
        <p:spPr>
          <a:xfrm>
            <a:off x="1225065" y="1659158"/>
            <a:ext cx="1980536" cy="1801055"/>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610FD69-D3AA-4694-A8F2-2C0040C7DBC5}"/>
              </a:ext>
            </a:extLst>
          </p:cNvPr>
          <p:cNvSpPr/>
          <p:nvPr/>
        </p:nvSpPr>
        <p:spPr>
          <a:xfrm>
            <a:off x="1391542" y="4634622"/>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1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500" fill="hold"/>
                                        <p:tgtEl>
                                          <p:spTgt spid="55"/>
                                        </p:tgtEl>
                                        <p:attrNameLst>
                                          <p:attrName>ppt_x</p:attrName>
                                        </p:attrNameLst>
                                      </p:cBhvr>
                                      <p:tavLst>
                                        <p:tav tm="0">
                                          <p:val>
                                            <p:strVal val="#ppt_x"/>
                                          </p:val>
                                        </p:tav>
                                        <p:tav tm="100000">
                                          <p:val>
                                            <p:strVal val="#ppt_x"/>
                                          </p:val>
                                        </p:tav>
                                      </p:tavLst>
                                    </p:anim>
                                    <p:anim calcmode="lin" valueType="num">
                                      <p:cBhvr additive="base">
                                        <p:cTn id="12" dur="500" fill="hold"/>
                                        <p:tgtEl>
                                          <p:spTgt spid="5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fill="hold"/>
                                        <p:tgtEl>
                                          <p:spTgt spid="54"/>
                                        </p:tgtEl>
                                        <p:attrNameLst>
                                          <p:attrName>ppt_x</p:attrName>
                                        </p:attrNameLst>
                                      </p:cBhvr>
                                      <p:tavLst>
                                        <p:tav tm="0">
                                          <p:val>
                                            <p:strVal val="#ppt_x"/>
                                          </p:val>
                                        </p:tav>
                                        <p:tav tm="100000">
                                          <p:val>
                                            <p:strVal val="#ppt_x"/>
                                          </p:val>
                                        </p:tav>
                                      </p:tavLst>
                                    </p:anim>
                                    <p:anim calcmode="lin" valueType="num">
                                      <p:cBhvr additive="base">
                                        <p:cTn id="1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ppt_x"/>
                                          </p:val>
                                        </p:tav>
                                        <p:tav tm="100000">
                                          <p:val>
                                            <p:strVal val="#ppt_x"/>
                                          </p:val>
                                        </p:tav>
                                      </p:tavLst>
                                    </p:anim>
                                    <p:anim calcmode="lin" valueType="num">
                                      <p:cBhvr additive="base">
                                        <p:cTn id="22" dur="500" fill="hold"/>
                                        <p:tgtEl>
                                          <p:spTgt spid="6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ppt_x"/>
                                          </p:val>
                                        </p:tav>
                                        <p:tav tm="100000">
                                          <p:val>
                                            <p:strVal val="#ppt_x"/>
                                          </p:val>
                                        </p:tav>
                                      </p:tavLst>
                                    </p:anim>
                                    <p:anim calcmode="lin" valueType="num">
                                      <p:cBhvr additive="base">
                                        <p:cTn id="26" dur="500" fill="hold"/>
                                        <p:tgtEl>
                                          <p:spTgt spid="7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fill="hold"/>
                                        <p:tgtEl>
                                          <p:spTgt spid="35"/>
                                        </p:tgtEl>
                                        <p:attrNameLst>
                                          <p:attrName>ppt_x</p:attrName>
                                        </p:attrNameLst>
                                      </p:cBhvr>
                                      <p:tavLst>
                                        <p:tav tm="0">
                                          <p:val>
                                            <p:strVal val="#ppt_x"/>
                                          </p:val>
                                        </p:tav>
                                        <p:tav tm="100000">
                                          <p:val>
                                            <p:strVal val="#ppt_x"/>
                                          </p:val>
                                        </p:tav>
                                      </p:tavLst>
                                    </p:anim>
                                    <p:anim calcmode="lin" valueType="num">
                                      <p:cBhvr additive="base">
                                        <p:cTn id="3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ppt_x"/>
                                          </p:val>
                                        </p:tav>
                                        <p:tav tm="100000">
                                          <p:val>
                                            <p:strVal val="#ppt_x"/>
                                          </p:val>
                                        </p:tav>
                                      </p:tavLst>
                                    </p:anim>
                                    <p:anim calcmode="lin" valueType="num">
                                      <p:cBhvr additive="base">
                                        <p:cTn id="36" dur="500" fill="hold"/>
                                        <p:tgtEl>
                                          <p:spTgt spid="3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additive="base">
                                        <p:cTn id="39" dur="500" fill="hold"/>
                                        <p:tgtEl>
                                          <p:spTgt spid="74"/>
                                        </p:tgtEl>
                                        <p:attrNameLst>
                                          <p:attrName>ppt_x</p:attrName>
                                        </p:attrNameLst>
                                      </p:cBhvr>
                                      <p:tavLst>
                                        <p:tav tm="0">
                                          <p:val>
                                            <p:strVal val="#ppt_x"/>
                                          </p:val>
                                        </p:tav>
                                        <p:tav tm="100000">
                                          <p:val>
                                            <p:strVal val="#ppt_x"/>
                                          </p:val>
                                        </p:tav>
                                      </p:tavLst>
                                    </p:anim>
                                    <p:anim calcmode="lin" valueType="num">
                                      <p:cBhvr additive="base">
                                        <p:cTn id="40" dur="500" fill="hold"/>
                                        <p:tgtEl>
                                          <p:spTgt spid="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9" grpId="0" animBg="1"/>
      <p:bldP spid="73" grpId="0" animBg="1"/>
      <p:bldP spid="3" grpId="0" animBg="1"/>
      <p:bldP spid="35"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ACC9-F0F7-423B-9DF2-0FA06A01D5B6}"/>
              </a:ext>
            </a:extLst>
          </p:cNvPr>
          <p:cNvSpPr>
            <a:spLocks noGrp="1"/>
          </p:cNvSpPr>
          <p:nvPr>
            <p:ph type="title"/>
          </p:nvPr>
        </p:nvSpPr>
        <p:spPr/>
        <p:txBody>
          <a:bodyPr/>
          <a:lstStyle/>
          <a:p>
            <a:r>
              <a:rPr lang="en-US" dirty="0"/>
              <a:t>What does it matter where intelligence lives?</a:t>
            </a:r>
          </a:p>
        </p:txBody>
      </p:sp>
      <p:sp>
        <p:nvSpPr>
          <p:cNvPr id="3" name="Content Placeholder 2">
            <a:extLst>
              <a:ext uri="{FF2B5EF4-FFF2-40B4-BE49-F238E27FC236}">
                <a16:creationId xmlns:a16="http://schemas.microsoft.com/office/drawing/2014/main" id="{8AF3422E-28CB-4A08-A95D-43A66FD4C9B9}"/>
              </a:ext>
            </a:extLst>
          </p:cNvPr>
          <p:cNvSpPr>
            <a:spLocks noGrp="1"/>
          </p:cNvSpPr>
          <p:nvPr>
            <p:ph sz="half" idx="1"/>
          </p:nvPr>
        </p:nvSpPr>
        <p:spPr/>
        <p:txBody>
          <a:bodyPr>
            <a:normAutofit/>
          </a:bodyPr>
          <a:lstStyle/>
          <a:p>
            <a:r>
              <a:rPr lang="en-US" dirty="0"/>
              <a:t>Latency in Updating</a:t>
            </a:r>
          </a:p>
          <a:p>
            <a:pPr lvl="1"/>
            <a:r>
              <a:rPr lang="en-US" dirty="0"/>
              <a:t>Quality is evolving quickly</a:t>
            </a:r>
          </a:p>
          <a:p>
            <a:pPr lvl="1"/>
            <a:r>
              <a:rPr lang="en-US" dirty="0"/>
              <a:t>Problem is evolving quickly</a:t>
            </a:r>
          </a:p>
          <a:p>
            <a:pPr lvl="1"/>
            <a:r>
              <a:rPr lang="en-US" dirty="0"/>
              <a:t>Risk of costly mistakes</a:t>
            </a:r>
          </a:p>
          <a:p>
            <a:pPr lvl="1"/>
            <a:endParaRPr lang="en-US" dirty="0"/>
          </a:p>
          <a:p>
            <a:r>
              <a:rPr lang="en-US" dirty="0"/>
              <a:t>Latency in Execution</a:t>
            </a:r>
          </a:p>
          <a:p>
            <a:pPr lvl="1"/>
            <a:r>
              <a:rPr lang="en-US" dirty="0"/>
              <a:t>Slowing the experience</a:t>
            </a:r>
          </a:p>
          <a:p>
            <a:pPr lvl="1"/>
            <a:r>
              <a:rPr lang="en-US" dirty="0"/>
              <a:t>The right answer changes too fast</a:t>
            </a:r>
          </a:p>
          <a:p>
            <a:endParaRPr lang="en-US" dirty="0"/>
          </a:p>
        </p:txBody>
      </p:sp>
      <p:sp>
        <p:nvSpPr>
          <p:cNvPr id="4" name="Content Placeholder 3">
            <a:extLst>
              <a:ext uri="{FF2B5EF4-FFF2-40B4-BE49-F238E27FC236}">
                <a16:creationId xmlns:a16="http://schemas.microsoft.com/office/drawing/2014/main" id="{865E1CFF-F803-4DB8-A230-87ED2995EC5D}"/>
              </a:ext>
            </a:extLst>
          </p:cNvPr>
          <p:cNvSpPr>
            <a:spLocks noGrp="1"/>
          </p:cNvSpPr>
          <p:nvPr>
            <p:ph sz="half" idx="2"/>
          </p:nvPr>
        </p:nvSpPr>
        <p:spPr/>
        <p:txBody>
          <a:bodyPr/>
          <a:lstStyle/>
          <a:p>
            <a:r>
              <a:rPr lang="en-US" dirty="0"/>
              <a:t>Cost of operation</a:t>
            </a:r>
          </a:p>
          <a:p>
            <a:pPr lvl="1"/>
            <a:r>
              <a:rPr lang="en-US" dirty="0"/>
              <a:t>Cost of distributing intelligence</a:t>
            </a:r>
          </a:p>
          <a:p>
            <a:pPr lvl="1"/>
            <a:r>
              <a:rPr lang="en-US" dirty="0"/>
              <a:t>Cost of executing intelligence</a:t>
            </a:r>
          </a:p>
          <a:p>
            <a:endParaRPr lang="en-US" dirty="0"/>
          </a:p>
          <a:p>
            <a:r>
              <a:rPr lang="en-US" dirty="0"/>
              <a:t>Offline operation</a:t>
            </a:r>
          </a:p>
          <a:p>
            <a:pPr lvl="1"/>
            <a:r>
              <a:rPr lang="en-US" dirty="0"/>
              <a:t>Work without Internet?</a:t>
            </a:r>
          </a:p>
          <a:p>
            <a:pPr lvl="1"/>
            <a:r>
              <a:rPr lang="en-US" dirty="0"/>
              <a:t>Keep it out of Abuser’s hands…</a:t>
            </a:r>
          </a:p>
          <a:p>
            <a:pPr lvl="1"/>
            <a:endParaRPr lang="en-US" dirty="0"/>
          </a:p>
          <a:p>
            <a:r>
              <a:rPr lang="en-US" dirty="0"/>
              <a:t>PRIVACY</a:t>
            </a:r>
          </a:p>
        </p:txBody>
      </p:sp>
    </p:spTree>
    <p:extLst>
      <p:ext uri="{BB962C8B-B14F-4D97-AF65-F5344CB8AC3E}">
        <p14:creationId xmlns:p14="http://schemas.microsoft.com/office/powerpoint/2010/main" val="30991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additive="base">
                                        <p:cTn id="3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966BC431-3754-4451-A5A0-A6B68CA5F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798" y="-189233"/>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D18CC15A-3DAD-476F-AAE0-8830F36AB7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9911159" y="2222763"/>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4DB93E4E-634A-4AB1-AABE-D3330CFEB22C}"/>
              </a:ext>
            </a:extLst>
          </p:cNvPr>
          <p:cNvSpPr txBox="1"/>
          <p:nvPr/>
        </p:nvSpPr>
        <p:spPr>
          <a:xfrm>
            <a:off x="8061845" y="2603763"/>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38" name="TextBox 37">
            <a:extLst>
              <a:ext uri="{FF2B5EF4-FFF2-40B4-BE49-F238E27FC236}">
                <a16:creationId xmlns:a16="http://schemas.microsoft.com/office/drawing/2014/main" id="{55236F60-5C0E-49AC-96FA-A1F3B0E69851}"/>
              </a:ext>
            </a:extLst>
          </p:cNvPr>
          <p:cNvSpPr txBox="1"/>
          <p:nvPr/>
        </p:nvSpPr>
        <p:spPr>
          <a:xfrm>
            <a:off x="9905300" y="3055101"/>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39" name="TextBox 38">
            <a:extLst>
              <a:ext uri="{FF2B5EF4-FFF2-40B4-BE49-F238E27FC236}">
                <a16:creationId xmlns:a16="http://schemas.microsoft.com/office/drawing/2014/main" id="{4528F2AA-C5AD-41B5-87E8-B4EB69763231}"/>
              </a:ext>
            </a:extLst>
          </p:cNvPr>
          <p:cNvSpPr txBox="1"/>
          <p:nvPr/>
        </p:nvSpPr>
        <p:spPr>
          <a:xfrm>
            <a:off x="8835252" y="5604685"/>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40"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05EBA929-A2CF-40FD-A292-6A2E06AAE13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8230354" y="1804918"/>
            <a:ext cx="586154" cy="832338"/>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Arrow Connector 42">
            <a:extLst>
              <a:ext uri="{FF2B5EF4-FFF2-40B4-BE49-F238E27FC236}">
                <a16:creationId xmlns:a16="http://schemas.microsoft.com/office/drawing/2014/main" id="{04C639A4-0D7C-4EFB-941C-EA3609499F8F}"/>
              </a:ext>
            </a:extLst>
          </p:cNvPr>
          <p:cNvCxnSpPr>
            <a:cxnSpLocks/>
          </p:cNvCxnSpPr>
          <p:nvPr/>
        </p:nvCxnSpPr>
        <p:spPr>
          <a:xfrm flipV="1">
            <a:off x="9438968" y="3433568"/>
            <a:ext cx="627207" cy="1139023"/>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4" name="Straight Arrow Connector 43">
            <a:extLst>
              <a:ext uri="{FF2B5EF4-FFF2-40B4-BE49-F238E27FC236}">
                <a16:creationId xmlns:a16="http://schemas.microsoft.com/office/drawing/2014/main" id="{308960C5-A7D1-4065-AB4A-C53E591366F3}"/>
              </a:ext>
            </a:extLst>
          </p:cNvPr>
          <p:cNvCxnSpPr>
            <a:cxnSpLocks/>
          </p:cNvCxnSpPr>
          <p:nvPr/>
        </p:nvCxnSpPr>
        <p:spPr>
          <a:xfrm>
            <a:off x="8659410" y="3126983"/>
            <a:ext cx="497087" cy="1500424"/>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23"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EB01724E-4633-4E5D-AA3C-CFD33CE07D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41" y="-184666"/>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236AC2EB-B050-4987-A995-0549B3400A7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3450802" y="2227330"/>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5947C1FC-61C0-49C1-B480-425D1473CC45}"/>
              </a:ext>
            </a:extLst>
          </p:cNvPr>
          <p:cNvSpPr txBox="1"/>
          <p:nvPr/>
        </p:nvSpPr>
        <p:spPr>
          <a:xfrm>
            <a:off x="1601488" y="2608330"/>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27" name="TextBox 26">
            <a:extLst>
              <a:ext uri="{FF2B5EF4-FFF2-40B4-BE49-F238E27FC236}">
                <a16:creationId xmlns:a16="http://schemas.microsoft.com/office/drawing/2014/main" id="{FA6BB804-5689-47B1-AF97-CF59309910A4}"/>
              </a:ext>
            </a:extLst>
          </p:cNvPr>
          <p:cNvSpPr txBox="1"/>
          <p:nvPr/>
        </p:nvSpPr>
        <p:spPr>
          <a:xfrm>
            <a:off x="3444943" y="3059668"/>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28" name="TextBox 27">
            <a:extLst>
              <a:ext uri="{FF2B5EF4-FFF2-40B4-BE49-F238E27FC236}">
                <a16:creationId xmlns:a16="http://schemas.microsoft.com/office/drawing/2014/main" id="{82AD1A79-5D72-4C31-AE7F-4469C29EA0F3}"/>
              </a:ext>
            </a:extLst>
          </p:cNvPr>
          <p:cNvSpPr txBox="1"/>
          <p:nvPr/>
        </p:nvSpPr>
        <p:spPr>
          <a:xfrm>
            <a:off x="2374895" y="5609252"/>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29"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32AA6F47-29C4-46A1-8A66-FC5719EECC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1769997" y="1809485"/>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2437337" y="-320290"/>
            <a:ext cx="10515600" cy="1325563"/>
          </a:xfrm>
        </p:spPr>
        <p:txBody>
          <a:bodyPr/>
          <a:lstStyle/>
          <a:p>
            <a:r>
              <a:rPr lang="en-US" dirty="0">
                <a:latin typeface="Yantiq" panose="02000503000000000000" pitchFamily="2" charset="0"/>
              </a:rPr>
              <a:t>Where Intelligence Lives</a:t>
            </a:r>
          </a:p>
        </p:txBody>
      </p:sp>
      <p:sp>
        <p:nvSpPr>
          <p:cNvPr id="11" name="TextBox 10">
            <a:extLst>
              <a:ext uri="{FF2B5EF4-FFF2-40B4-BE49-F238E27FC236}">
                <a16:creationId xmlns:a16="http://schemas.microsoft.com/office/drawing/2014/main" id="{21E6B1AC-67EA-4148-A10F-F55EEAE492BE}"/>
              </a:ext>
            </a:extLst>
          </p:cNvPr>
          <p:cNvSpPr txBox="1"/>
          <p:nvPr/>
        </p:nvSpPr>
        <p:spPr>
          <a:xfrm>
            <a:off x="7990143" y="3047346"/>
            <a:ext cx="1718740"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100,000</a:t>
            </a:r>
          </a:p>
        </p:txBody>
      </p:sp>
      <p:sp>
        <p:nvSpPr>
          <p:cNvPr id="13" name="TextBox 12">
            <a:extLst>
              <a:ext uri="{FF2B5EF4-FFF2-40B4-BE49-F238E27FC236}">
                <a16:creationId xmlns:a16="http://schemas.microsoft.com/office/drawing/2014/main" id="{02435CC6-8E3A-493D-A137-A5CCB4409DCB}"/>
              </a:ext>
            </a:extLst>
          </p:cNvPr>
          <p:cNvSpPr txBox="1"/>
          <p:nvPr/>
        </p:nvSpPr>
        <p:spPr>
          <a:xfrm>
            <a:off x="7784227" y="571975"/>
            <a:ext cx="3887711" cy="461665"/>
          </a:xfrm>
          <a:prstGeom prst="rect">
            <a:avLst/>
          </a:prstGeom>
          <a:noFill/>
        </p:spPr>
        <p:txBody>
          <a:bodyPr wrap="square" rtlCol="0">
            <a:spAutoFit/>
          </a:bodyPr>
          <a:lstStyle/>
          <a:p>
            <a:r>
              <a:rPr lang="en-US" sz="2400" dirty="0">
                <a:latin typeface="Yantiq" panose="02000503000000000000" pitchFamily="2" charset="0"/>
              </a:rPr>
              <a:t>Lives on Client</a:t>
            </a:r>
          </a:p>
        </p:txBody>
      </p:sp>
      <p:sp>
        <p:nvSpPr>
          <p:cNvPr id="14" name="TextBox 13">
            <a:extLst>
              <a:ext uri="{FF2B5EF4-FFF2-40B4-BE49-F238E27FC236}">
                <a16:creationId xmlns:a16="http://schemas.microsoft.com/office/drawing/2014/main" id="{1FBE45D3-89E3-4E83-9C42-2ADCB85DE719}"/>
              </a:ext>
            </a:extLst>
          </p:cNvPr>
          <p:cNvSpPr txBox="1"/>
          <p:nvPr/>
        </p:nvSpPr>
        <p:spPr>
          <a:xfrm>
            <a:off x="1365215" y="574258"/>
            <a:ext cx="3887711" cy="461665"/>
          </a:xfrm>
          <a:prstGeom prst="rect">
            <a:avLst/>
          </a:prstGeom>
          <a:noFill/>
        </p:spPr>
        <p:txBody>
          <a:bodyPr wrap="square" rtlCol="0">
            <a:spAutoFit/>
          </a:bodyPr>
          <a:lstStyle/>
          <a:p>
            <a:r>
              <a:rPr lang="en-US" sz="2400" dirty="0">
                <a:latin typeface="Yantiq" panose="02000503000000000000" pitchFamily="2" charset="0"/>
              </a:rPr>
              <a:t>Lives in Service</a:t>
            </a:r>
          </a:p>
        </p:txBody>
      </p:sp>
      <p:sp>
        <p:nvSpPr>
          <p:cNvPr id="15" name="TextBox 14">
            <a:extLst>
              <a:ext uri="{FF2B5EF4-FFF2-40B4-BE49-F238E27FC236}">
                <a16:creationId xmlns:a16="http://schemas.microsoft.com/office/drawing/2014/main" id="{D73C84C4-434C-4EF9-A432-972EDA77D98E}"/>
              </a:ext>
            </a:extLst>
          </p:cNvPr>
          <p:cNvSpPr txBox="1"/>
          <p:nvPr/>
        </p:nvSpPr>
        <p:spPr>
          <a:xfrm>
            <a:off x="1365215" y="6245572"/>
            <a:ext cx="3296095" cy="369332"/>
          </a:xfrm>
          <a:prstGeom prst="rect">
            <a:avLst/>
          </a:prstGeom>
          <a:noFill/>
        </p:spPr>
        <p:txBody>
          <a:bodyPr wrap="none" rtlCol="0">
            <a:spAutoFit/>
          </a:bodyPr>
          <a:lstStyle/>
          <a:p>
            <a:r>
              <a:rPr lang="en-US" dirty="0">
                <a:latin typeface="Yantiq" panose="02000503000000000000" pitchFamily="2" charset="0"/>
              </a:rPr>
              <a:t>Total: 100,001 </a:t>
            </a:r>
            <a:r>
              <a:rPr lang="en-US" dirty="0" err="1">
                <a:latin typeface="Yantiq" panose="02000503000000000000" pitchFamily="2" charset="0"/>
              </a:rPr>
              <a:t>mb</a:t>
            </a:r>
            <a:r>
              <a:rPr lang="en-US" dirty="0">
                <a:latin typeface="Yantiq" panose="02000503000000000000" pitchFamily="2" charset="0"/>
              </a:rPr>
              <a:t> + compute</a:t>
            </a:r>
          </a:p>
        </p:txBody>
      </p:sp>
      <p:sp>
        <p:nvSpPr>
          <p:cNvPr id="16" name="TextBox 15">
            <a:extLst>
              <a:ext uri="{FF2B5EF4-FFF2-40B4-BE49-F238E27FC236}">
                <a16:creationId xmlns:a16="http://schemas.microsoft.com/office/drawing/2014/main" id="{86FDA006-AAA1-423B-AEC0-1F686793B21D}"/>
              </a:ext>
            </a:extLst>
          </p:cNvPr>
          <p:cNvSpPr txBox="1"/>
          <p:nvPr/>
        </p:nvSpPr>
        <p:spPr>
          <a:xfrm>
            <a:off x="7349752" y="6243528"/>
            <a:ext cx="3613490" cy="369332"/>
          </a:xfrm>
          <a:prstGeom prst="rect">
            <a:avLst/>
          </a:prstGeom>
          <a:noFill/>
        </p:spPr>
        <p:txBody>
          <a:bodyPr wrap="none" rtlCol="0">
            <a:spAutoFit/>
          </a:bodyPr>
          <a:lstStyle/>
          <a:p>
            <a:r>
              <a:rPr lang="en-US" dirty="0">
                <a:latin typeface="Yantiq" panose="02000503000000000000" pitchFamily="2" charset="0"/>
              </a:rPr>
              <a:t>Total: 100,000 </a:t>
            </a:r>
            <a:r>
              <a:rPr lang="en-US" dirty="0" err="1">
                <a:latin typeface="Yantiq" panose="02000503000000000000" pitchFamily="2" charset="0"/>
              </a:rPr>
              <a:t>mb</a:t>
            </a:r>
            <a:r>
              <a:rPr lang="en-US" dirty="0">
                <a:latin typeface="Yantiq" panose="02000503000000000000" pitchFamily="2" charset="0"/>
              </a:rPr>
              <a:t> + Telemetry</a:t>
            </a:r>
          </a:p>
        </p:txBody>
      </p:sp>
      <p:cxnSp>
        <p:nvCxnSpPr>
          <p:cNvPr id="30" name="Straight Arrow Connector 29">
            <a:extLst>
              <a:ext uri="{FF2B5EF4-FFF2-40B4-BE49-F238E27FC236}">
                <a16:creationId xmlns:a16="http://schemas.microsoft.com/office/drawing/2014/main" id="{463B13CF-6AE3-4EE8-B001-57AF53E45FF2}"/>
              </a:ext>
            </a:extLst>
          </p:cNvPr>
          <p:cNvCxnSpPr/>
          <p:nvPr/>
        </p:nvCxnSpPr>
        <p:spPr>
          <a:xfrm>
            <a:off x="2420472" y="2206283"/>
            <a:ext cx="1094651" cy="417845"/>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0C4B4389-E916-41A6-B542-EF2092F24B4A}"/>
              </a:ext>
            </a:extLst>
          </p:cNvPr>
          <p:cNvCxnSpPr>
            <a:cxnSpLocks/>
            <a:endCxn id="27" idx="1"/>
          </p:cNvCxnSpPr>
          <p:nvPr/>
        </p:nvCxnSpPr>
        <p:spPr>
          <a:xfrm flipV="1">
            <a:off x="2896732" y="3244334"/>
            <a:ext cx="548211" cy="1387640"/>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068B7B19-EEE6-4461-B10F-1D40A943AC40}"/>
              </a:ext>
            </a:extLst>
          </p:cNvPr>
          <p:cNvSpPr txBox="1"/>
          <p:nvPr/>
        </p:nvSpPr>
        <p:spPr>
          <a:xfrm>
            <a:off x="2381943" y="2187711"/>
            <a:ext cx="965329"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a:t>
            </a:r>
          </a:p>
        </p:txBody>
      </p:sp>
      <p:sp>
        <p:nvSpPr>
          <p:cNvPr id="12" name="TextBox 11">
            <a:extLst>
              <a:ext uri="{FF2B5EF4-FFF2-40B4-BE49-F238E27FC236}">
                <a16:creationId xmlns:a16="http://schemas.microsoft.com/office/drawing/2014/main" id="{1315BF34-5ACA-4DD0-B1BD-04429D35A94F}"/>
              </a:ext>
            </a:extLst>
          </p:cNvPr>
          <p:cNvSpPr txBox="1"/>
          <p:nvPr/>
        </p:nvSpPr>
        <p:spPr>
          <a:xfrm>
            <a:off x="2139144" y="4203259"/>
            <a:ext cx="2369559" cy="369332"/>
          </a:xfrm>
          <a:prstGeom prst="rect">
            <a:avLst/>
          </a:prstGeom>
          <a:noFill/>
        </p:spPr>
        <p:txBody>
          <a:bodyPr wrap="none" rtlCol="0">
            <a:spAutoFit/>
          </a:bodyPr>
          <a:lstStyle/>
          <a:p>
            <a:r>
              <a:rPr lang="en-US" dirty="0">
                <a:latin typeface="Yantiq" panose="02000503000000000000" pitchFamily="2" charset="0"/>
              </a:rPr>
              <a:t>100kb x 10 X 100,000</a:t>
            </a:r>
          </a:p>
        </p:txBody>
      </p:sp>
      <p:sp>
        <p:nvSpPr>
          <p:cNvPr id="55" name="TextBox 54">
            <a:extLst>
              <a:ext uri="{FF2B5EF4-FFF2-40B4-BE49-F238E27FC236}">
                <a16:creationId xmlns:a16="http://schemas.microsoft.com/office/drawing/2014/main" id="{B2500CAE-FE5E-424F-803E-15C5B7201F8F}"/>
              </a:ext>
            </a:extLst>
          </p:cNvPr>
          <p:cNvSpPr txBox="1"/>
          <p:nvPr/>
        </p:nvSpPr>
        <p:spPr>
          <a:xfrm>
            <a:off x="9284799" y="4078298"/>
            <a:ext cx="1324402" cy="369332"/>
          </a:xfrm>
          <a:prstGeom prst="rect">
            <a:avLst/>
          </a:prstGeom>
          <a:noFill/>
        </p:spPr>
        <p:txBody>
          <a:bodyPr wrap="none" rtlCol="0">
            <a:spAutoFit/>
          </a:bodyPr>
          <a:lstStyle/>
          <a:p>
            <a:r>
              <a:rPr lang="en-US" dirty="0">
                <a:solidFill>
                  <a:schemeClr val="bg1">
                    <a:lumMod val="50000"/>
                  </a:schemeClr>
                </a:solidFill>
                <a:latin typeface="Yantiq" panose="02000503000000000000" pitchFamily="2" charset="0"/>
              </a:rPr>
              <a:t>Telemetry</a:t>
            </a:r>
          </a:p>
        </p:txBody>
      </p:sp>
      <p:pic>
        <p:nvPicPr>
          <p:cNvPr id="1026"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5600650F-103A-490A-B961-335AAC7B73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337" y="4515592"/>
            <a:ext cx="816820" cy="10890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35FE3C1B-87A4-42A1-A60A-AE4D3CBA14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6389" y="4627407"/>
            <a:ext cx="816820" cy="10890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2CAD24-5FC2-4BDE-947A-4D4BDFC1B6F0}"/>
              </a:ext>
            </a:extLst>
          </p:cNvPr>
          <p:cNvSpPr txBox="1"/>
          <p:nvPr/>
        </p:nvSpPr>
        <p:spPr>
          <a:xfrm>
            <a:off x="5218488" y="822540"/>
            <a:ext cx="1390317" cy="1477328"/>
          </a:xfrm>
          <a:prstGeom prst="rect">
            <a:avLst/>
          </a:prstGeom>
          <a:solidFill>
            <a:schemeClr val="bg1">
              <a:lumMod val="95000"/>
            </a:schemeClr>
          </a:solidFill>
          <a:ln>
            <a:solidFill>
              <a:schemeClr val="bg1">
                <a:lumMod val="85000"/>
              </a:schemeClr>
            </a:solidFill>
          </a:ln>
        </p:spPr>
        <p:txBody>
          <a:bodyPr wrap="none" rtlCol="0">
            <a:spAutoFit/>
          </a:bodyPr>
          <a:lstStyle/>
          <a:p>
            <a:r>
              <a:rPr lang="en-US" dirty="0"/>
              <a:t>1 MB Model</a:t>
            </a:r>
          </a:p>
          <a:p>
            <a:r>
              <a:rPr lang="en-US" dirty="0"/>
              <a:t>Daily Update</a:t>
            </a:r>
          </a:p>
          <a:p>
            <a:r>
              <a:rPr lang="en-US" dirty="0"/>
              <a:t>100k Users</a:t>
            </a:r>
          </a:p>
          <a:p>
            <a:r>
              <a:rPr lang="en-US" dirty="0"/>
              <a:t>100kb/Call</a:t>
            </a:r>
          </a:p>
          <a:p>
            <a:r>
              <a:rPr lang="en-US" dirty="0"/>
              <a:t>10 Calls/Day</a:t>
            </a:r>
          </a:p>
        </p:txBody>
      </p:sp>
    </p:spTree>
    <p:extLst>
      <p:ext uri="{BB962C8B-B14F-4D97-AF65-F5344CB8AC3E}">
        <p14:creationId xmlns:p14="http://schemas.microsoft.com/office/powerpoint/2010/main" val="268102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3" grpId="0"/>
      <p:bldP spid="12" grpId="0"/>
      <p:bldP spid="55"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2838</TotalTime>
  <Words>1391</Words>
  <Application>Microsoft Office PowerPoint</Application>
  <PresentationFormat>Widescreen</PresentationFormat>
  <Paragraphs>392</Paragraphs>
  <Slides>14</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Yantiq</vt:lpstr>
      <vt:lpstr>Office Theme</vt:lpstr>
      <vt:lpstr>ML Design Pattern: Ranking</vt:lpstr>
      <vt:lpstr>Setup for a ranking system</vt:lpstr>
      <vt:lpstr>Ranking Flow</vt:lpstr>
      <vt:lpstr>One way of Evaluating Ranking: Mean Average Precision</vt:lpstr>
      <vt:lpstr>Ranking algorithm sketch (RankNet)</vt:lpstr>
      <vt:lpstr>Getting Training data for ranking models</vt:lpstr>
      <vt:lpstr>Where the Models Live</vt:lpstr>
      <vt:lpstr>What does it matter where intelligence lives?</vt:lpstr>
      <vt:lpstr>Where Intelligence Lives</vt:lpstr>
      <vt:lpstr>Places Intelligence can Live</vt:lpstr>
      <vt:lpstr>Where the Models Live</vt:lpstr>
      <vt:lpstr>Examples of Where Intelligence Lives</vt:lpstr>
      <vt:lpstr>Deploying and Lighting Up (Online Evaluation)</vt:lpstr>
      <vt:lpstr>Summary Ranking Based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Training data from Experience</dc:title>
  <dc:creator>Geoff Hulten</dc:creator>
  <cp:lastModifiedBy>Geoff Hulten</cp:lastModifiedBy>
  <cp:revision>77</cp:revision>
  <dcterms:created xsi:type="dcterms:W3CDTF">2019-09-20T22:30:36Z</dcterms:created>
  <dcterms:modified xsi:type="dcterms:W3CDTF">2019-11-26T23:26:34Z</dcterms:modified>
</cp:coreProperties>
</file>